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046" r:id="rId5"/>
    <p:sldId id="4119" r:id="rId6"/>
    <p:sldId id="457" r:id="rId7"/>
    <p:sldId id="4082" r:id="rId8"/>
    <p:sldId id="4097" r:id="rId9"/>
    <p:sldId id="4095" r:id="rId10"/>
    <p:sldId id="4114" r:id="rId11"/>
    <p:sldId id="4096" r:id="rId12"/>
    <p:sldId id="4116" r:id="rId13"/>
    <p:sldId id="4094" r:id="rId14"/>
    <p:sldId id="269" r:id="rId15"/>
    <p:sldId id="4090" r:id="rId16"/>
    <p:sldId id="4091" r:id="rId17"/>
    <p:sldId id="4118" r:id="rId18"/>
    <p:sldId id="4105" r:id="rId19"/>
    <p:sldId id="4102" r:id="rId20"/>
    <p:sldId id="4103" r:id="rId21"/>
    <p:sldId id="4048" r:id="rId22"/>
    <p:sldId id="4108" r:id="rId23"/>
    <p:sldId id="4099" r:id="rId24"/>
    <p:sldId id="4106" r:id="rId25"/>
    <p:sldId id="4107" r:id="rId26"/>
    <p:sldId id="4109" r:id="rId27"/>
    <p:sldId id="4110" r:id="rId28"/>
    <p:sldId id="4112" r:id="rId29"/>
    <p:sldId id="4111" r:id="rId30"/>
    <p:sldId id="271" r:id="rId31"/>
    <p:sldId id="412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58DE16-04DD-CF3E-F3F1-34CEE92B67E1}" name="Julie Debrux" initials="JD" userId="S::julie.debrux@citizing-consulting.com::fde5ee67-bd1b-44db-98e8-534e662083d7" providerId="AD"/>
  <p188:author id="{132AF31F-929A-BC2C-185D-EC2BAFD76480}" name="Sabine Hubert" initials="SH" userId="S::sabine.hubert@citizing-consulting.com::2b64ae89-5436-4da3-9ef9-e15e43865b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3BD"/>
    <a:srgbClr val="CC3399"/>
    <a:srgbClr val="E9EBF5"/>
    <a:srgbClr val="CFD5EA"/>
    <a:srgbClr val="CC0099"/>
    <a:srgbClr val="5C78BF"/>
    <a:srgbClr val="439B96"/>
    <a:srgbClr val="CDD8E4"/>
    <a:srgbClr val="B1BFE1"/>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31EA5-4D9F-41DD-8742-53BE08227EC4}" v="20" dt="2022-09-21T15:26:19.3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016" autoAdjust="0"/>
  </p:normalViewPr>
  <p:slideViewPr>
    <p:cSldViewPr snapToGrid="0">
      <p:cViewPr varScale="1">
        <p:scale>
          <a:sx n="121" d="100"/>
          <a:sy n="121" d="100"/>
        </p:scale>
        <p:origin x="200"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9692586-B778-0EB6-E043-E97292C8AF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B0C67A19-4FCD-7E68-64E4-24343F88B7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54370C-F751-400E-9CCC-C1F48039DF2A}" type="datetimeFigureOut">
              <a:rPr lang="en-GB" smtClean="0"/>
              <a:t>05/10/2022</a:t>
            </a:fld>
            <a:endParaRPr lang="en-GB"/>
          </a:p>
        </p:txBody>
      </p:sp>
      <p:sp>
        <p:nvSpPr>
          <p:cNvPr id="4" name="Espace réservé du pied de page 3">
            <a:extLst>
              <a:ext uri="{FF2B5EF4-FFF2-40B4-BE49-F238E27FC236}">
                <a16:creationId xmlns:a16="http://schemas.microsoft.com/office/drawing/2014/main" id="{1A94F924-88DB-FDD2-1938-9A570196DD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47DAE1EB-EC21-4E70-DEAD-1F269A1970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CD70A8-E711-43B3-AA04-EAF54035B543}" type="slidenum">
              <a:rPr lang="en-GB" smtClean="0"/>
              <a:t>‹N°›</a:t>
            </a:fld>
            <a:endParaRPr lang="en-GB"/>
          </a:p>
        </p:txBody>
      </p:sp>
    </p:spTree>
    <p:extLst>
      <p:ext uri="{BB962C8B-B14F-4D97-AF65-F5344CB8AC3E}">
        <p14:creationId xmlns:p14="http://schemas.microsoft.com/office/powerpoint/2010/main" val="432280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5FCC5-19AE-4680-8F78-92157AFD6D4E}" type="datetimeFigureOut">
              <a:rPr lang="fr-FR" smtClean="0"/>
              <a:t>05/10/2022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F884C-8D9A-49D3-AD38-C57E2F6F1D29}" type="slidenum">
              <a:rPr lang="fr-FR" smtClean="0"/>
              <a:t>‹N°›</a:t>
            </a:fld>
            <a:endParaRPr lang="fr-FR"/>
          </a:p>
        </p:txBody>
      </p:sp>
    </p:spTree>
    <p:extLst>
      <p:ext uri="{BB962C8B-B14F-4D97-AF65-F5344CB8AC3E}">
        <p14:creationId xmlns:p14="http://schemas.microsoft.com/office/powerpoint/2010/main" val="91083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endParaRPr lang="en-US" dirty="0"/>
          </a:p>
        </p:txBody>
      </p:sp>
      <p:sp>
        <p:nvSpPr>
          <p:cNvPr id="4" name="Espace réservé du numéro de diapositive 3"/>
          <p:cNvSpPr>
            <a:spLocks noGrp="1"/>
          </p:cNvSpPr>
          <p:nvPr>
            <p:ph type="sldNum" sz="quarter" idx="5"/>
          </p:nvPr>
        </p:nvSpPr>
        <p:spPr/>
        <p:txBody>
          <a:bodyPr/>
          <a:lstStyle/>
          <a:p>
            <a:fld id="{969F884C-8D9A-49D3-AD38-C57E2F6F1D29}" type="slidenum">
              <a:rPr lang="fr-FR" smtClean="0"/>
              <a:t>24</a:t>
            </a:fld>
            <a:endParaRPr lang="fr-FR"/>
          </a:p>
        </p:txBody>
      </p:sp>
    </p:spTree>
    <p:extLst>
      <p:ext uri="{BB962C8B-B14F-4D97-AF65-F5344CB8AC3E}">
        <p14:creationId xmlns:p14="http://schemas.microsoft.com/office/powerpoint/2010/main" val="10977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969F884C-8D9A-49D3-AD38-C57E2F6F1D29}" type="slidenum">
              <a:rPr lang="fr-FR" smtClean="0"/>
              <a:t>25</a:t>
            </a:fld>
            <a:endParaRPr lang="fr-FR"/>
          </a:p>
        </p:txBody>
      </p:sp>
    </p:spTree>
    <p:extLst>
      <p:ext uri="{BB962C8B-B14F-4D97-AF65-F5344CB8AC3E}">
        <p14:creationId xmlns:p14="http://schemas.microsoft.com/office/powerpoint/2010/main" val="224643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4B3C0-F522-4563-6585-2C8B132256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E9D401D-FE6A-28A7-39D1-94BF26400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BAE506-42CD-D91E-540C-5C490888F0CD}"/>
              </a:ext>
            </a:extLst>
          </p:cNvPr>
          <p:cNvSpPr>
            <a:spLocks noGrp="1"/>
          </p:cNvSpPr>
          <p:nvPr>
            <p:ph type="dt" sz="half" idx="10"/>
          </p:nvPr>
        </p:nvSpPr>
        <p:spPr/>
        <p:txBody>
          <a:bodyPr/>
          <a:lstStyle/>
          <a:p>
            <a:fld id="{B1161492-00D7-4F2A-9529-773689B6D99B}" type="datetime1">
              <a:rPr lang="fr-FR" smtClean="0"/>
              <a:t>05/10/2022</a:t>
            </a:fld>
            <a:endParaRPr lang="fr-FR"/>
          </a:p>
        </p:txBody>
      </p:sp>
      <p:sp>
        <p:nvSpPr>
          <p:cNvPr id="5" name="Espace réservé du pied de page 4">
            <a:extLst>
              <a:ext uri="{FF2B5EF4-FFF2-40B4-BE49-F238E27FC236}">
                <a16:creationId xmlns:a16="http://schemas.microsoft.com/office/drawing/2014/main" id="{A06C5316-15B9-874A-C8C6-0F66A68FC4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A494F7-AA8A-8DF7-D395-C6A75ACF40B5}"/>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102550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E9AA-2952-38AA-4FD0-9E761ACF5D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EF40A46-06A9-D153-8748-8413E08C6D6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BC9436-F711-BBDE-AE82-129DAEFAC06C}"/>
              </a:ext>
            </a:extLst>
          </p:cNvPr>
          <p:cNvSpPr>
            <a:spLocks noGrp="1"/>
          </p:cNvSpPr>
          <p:nvPr>
            <p:ph type="dt" sz="half" idx="10"/>
          </p:nvPr>
        </p:nvSpPr>
        <p:spPr/>
        <p:txBody>
          <a:bodyPr/>
          <a:lstStyle/>
          <a:p>
            <a:fld id="{FE2FE01F-B8BA-4C44-959A-F19241A09876}" type="datetime1">
              <a:rPr lang="fr-FR" smtClean="0"/>
              <a:t>05/10/2022</a:t>
            </a:fld>
            <a:endParaRPr lang="fr-FR"/>
          </a:p>
        </p:txBody>
      </p:sp>
      <p:sp>
        <p:nvSpPr>
          <p:cNvPr id="5" name="Espace réservé du pied de page 4">
            <a:extLst>
              <a:ext uri="{FF2B5EF4-FFF2-40B4-BE49-F238E27FC236}">
                <a16:creationId xmlns:a16="http://schemas.microsoft.com/office/drawing/2014/main" id="{C61150BF-48DF-EE60-FF4F-129AF5DB9F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9CF52C-2B5B-B2DE-6223-83EE932508AD}"/>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325282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626596B-4242-AF2A-B8A8-3BA8901DCC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FA5B7FC-4880-1235-1DCB-0603F95F56A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923376-F17B-AFA7-7C41-29DA03F4E524}"/>
              </a:ext>
            </a:extLst>
          </p:cNvPr>
          <p:cNvSpPr>
            <a:spLocks noGrp="1"/>
          </p:cNvSpPr>
          <p:nvPr>
            <p:ph type="dt" sz="half" idx="10"/>
          </p:nvPr>
        </p:nvSpPr>
        <p:spPr/>
        <p:txBody>
          <a:bodyPr/>
          <a:lstStyle/>
          <a:p>
            <a:fld id="{9CC6DBAA-FA7A-4431-9244-7D8457808E11}" type="datetime1">
              <a:rPr lang="fr-FR" smtClean="0"/>
              <a:t>05/10/2022</a:t>
            </a:fld>
            <a:endParaRPr lang="fr-FR"/>
          </a:p>
        </p:txBody>
      </p:sp>
      <p:sp>
        <p:nvSpPr>
          <p:cNvPr id="5" name="Espace réservé du pied de page 4">
            <a:extLst>
              <a:ext uri="{FF2B5EF4-FFF2-40B4-BE49-F238E27FC236}">
                <a16:creationId xmlns:a16="http://schemas.microsoft.com/office/drawing/2014/main" id="{F875576E-A45E-4A91-579C-2726E81E09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2FF7D3-AB5F-25DE-3C8C-726B75E34A16}"/>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49354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3A71B-CA02-2679-6018-E94C777273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59B284-0E13-FCE8-FB4F-2DABE17B3C3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A4C12F-E65F-E706-87DE-2DCF14271EE3}"/>
              </a:ext>
            </a:extLst>
          </p:cNvPr>
          <p:cNvSpPr>
            <a:spLocks noGrp="1"/>
          </p:cNvSpPr>
          <p:nvPr>
            <p:ph type="dt" sz="half" idx="10"/>
          </p:nvPr>
        </p:nvSpPr>
        <p:spPr/>
        <p:txBody>
          <a:bodyPr/>
          <a:lstStyle/>
          <a:p>
            <a:fld id="{E5856B3C-8FB5-49CF-A879-92BD824F3E62}" type="datetime1">
              <a:rPr lang="fr-FR" smtClean="0"/>
              <a:t>05/10/2022</a:t>
            </a:fld>
            <a:endParaRPr lang="fr-FR"/>
          </a:p>
        </p:txBody>
      </p:sp>
      <p:sp>
        <p:nvSpPr>
          <p:cNvPr id="5" name="Espace réservé du pied de page 4">
            <a:extLst>
              <a:ext uri="{FF2B5EF4-FFF2-40B4-BE49-F238E27FC236}">
                <a16:creationId xmlns:a16="http://schemas.microsoft.com/office/drawing/2014/main" id="{AC9558E6-CB6D-6BF4-0FF1-679499B782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AA8F68-52E8-E55A-50E1-92003BD854BA}"/>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211303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23894-B782-0E93-2137-BC6815068D7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245400-D5C6-5A6C-2009-632D90783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C59C925-8B3E-0800-259B-0B4AB4DC33D4}"/>
              </a:ext>
            </a:extLst>
          </p:cNvPr>
          <p:cNvSpPr>
            <a:spLocks noGrp="1"/>
          </p:cNvSpPr>
          <p:nvPr>
            <p:ph type="dt" sz="half" idx="10"/>
          </p:nvPr>
        </p:nvSpPr>
        <p:spPr/>
        <p:txBody>
          <a:bodyPr/>
          <a:lstStyle/>
          <a:p>
            <a:fld id="{4C487943-FC0C-4621-B0DD-58C0F3CCB053}" type="datetime1">
              <a:rPr lang="fr-FR" smtClean="0"/>
              <a:t>05/10/2022</a:t>
            </a:fld>
            <a:endParaRPr lang="fr-FR"/>
          </a:p>
        </p:txBody>
      </p:sp>
      <p:sp>
        <p:nvSpPr>
          <p:cNvPr id="5" name="Espace réservé du pied de page 4">
            <a:extLst>
              <a:ext uri="{FF2B5EF4-FFF2-40B4-BE49-F238E27FC236}">
                <a16:creationId xmlns:a16="http://schemas.microsoft.com/office/drawing/2014/main" id="{E72B2BF8-9B5C-A495-B92A-649395423B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9C4FE7-605E-FDB7-D2BC-4DC70D623FEF}"/>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240712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938839-D1D2-A63D-BF5B-7AA0E108D2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FB563B0-1CA7-EA6A-79CE-D44F7550DC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8CFB1A-672F-7DE4-29F5-634B5DBF243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22CD253-1D20-BF15-E279-7126E5EF5554}"/>
              </a:ext>
            </a:extLst>
          </p:cNvPr>
          <p:cNvSpPr>
            <a:spLocks noGrp="1"/>
          </p:cNvSpPr>
          <p:nvPr>
            <p:ph type="dt" sz="half" idx="10"/>
          </p:nvPr>
        </p:nvSpPr>
        <p:spPr/>
        <p:txBody>
          <a:bodyPr/>
          <a:lstStyle/>
          <a:p>
            <a:fld id="{C4A25D5B-6A52-47B3-8E76-4D638A6B6155}" type="datetime1">
              <a:rPr lang="fr-FR" smtClean="0"/>
              <a:t>05/10/2022</a:t>
            </a:fld>
            <a:endParaRPr lang="fr-FR"/>
          </a:p>
        </p:txBody>
      </p:sp>
      <p:sp>
        <p:nvSpPr>
          <p:cNvPr id="6" name="Espace réservé du pied de page 5">
            <a:extLst>
              <a:ext uri="{FF2B5EF4-FFF2-40B4-BE49-F238E27FC236}">
                <a16:creationId xmlns:a16="http://schemas.microsoft.com/office/drawing/2014/main" id="{526F96C0-373C-3A57-DD33-8C6AA841FE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7E928A-95D1-15C9-3213-BB0376947B6C}"/>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156409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4B221-2E55-C10D-0098-F440652FB68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EAD3341-0DB5-C5EB-E4E1-4459424C39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23E26E-4D8E-5B43-48B4-1365BA79FFE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6857B8-C158-769A-4F89-00C7AF722E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D3E2BD-5F20-30EE-A0C6-D04E0CB5F4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2B2C904-8779-A698-7099-0C71F81F349C}"/>
              </a:ext>
            </a:extLst>
          </p:cNvPr>
          <p:cNvSpPr>
            <a:spLocks noGrp="1"/>
          </p:cNvSpPr>
          <p:nvPr>
            <p:ph type="dt" sz="half" idx="10"/>
          </p:nvPr>
        </p:nvSpPr>
        <p:spPr/>
        <p:txBody>
          <a:bodyPr/>
          <a:lstStyle/>
          <a:p>
            <a:fld id="{F7B15F29-C12B-4C77-8840-0C13666709FD}" type="datetime1">
              <a:rPr lang="fr-FR" smtClean="0"/>
              <a:t>05/10/2022</a:t>
            </a:fld>
            <a:endParaRPr lang="fr-FR"/>
          </a:p>
        </p:txBody>
      </p:sp>
      <p:sp>
        <p:nvSpPr>
          <p:cNvPr id="8" name="Espace réservé du pied de page 7">
            <a:extLst>
              <a:ext uri="{FF2B5EF4-FFF2-40B4-BE49-F238E27FC236}">
                <a16:creationId xmlns:a16="http://schemas.microsoft.com/office/drawing/2014/main" id="{8CA3CA9E-659E-5FED-81B2-0F2F881C00F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E2C95B8-49EA-7B62-9181-3FD198EBCB6A}"/>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394846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743F0-7E61-BE3B-9126-9BB366F04DA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4476C67-E6BF-1537-0F7E-E4A2A968AE44}"/>
              </a:ext>
            </a:extLst>
          </p:cNvPr>
          <p:cNvSpPr>
            <a:spLocks noGrp="1"/>
          </p:cNvSpPr>
          <p:nvPr>
            <p:ph type="dt" sz="half" idx="10"/>
          </p:nvPr>
        </p:nvSpPr>
        <p:spPr/>
        <p:txBody>
          <a:bodyPr/>
          <a:lstStyle/>
          <a:p>
            <a:fld id="{230C722D-1F9F-4B63-8664-5187FDF9C8B3}" type="datetime1">
              <a:rPr lang="fr-FR" smtClean="0"/>
              <a:t>05/10/2022</a:t>
            </a:fld>
            <a:endParaRPr lang="fr-FR"/>
          </a:p>
        </p:txBody>
      </p:sp>
      <p:sp>
        <p:nvSpPr>
          <p:cNvPr id="4" name="Espace réservé du pied de page 3">
            <a:extLst>
              <a:ext uri="{FF2B5EF4-FFF2-40B4-BE49-F238E27FC236}">
                <a16:creationId xmlns:a16="http://schemas.microsoft.com/office/drawing/2014/main" id="{21D548DB-E91C-4A36-414D-0415A67A5BA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1B1FB8-975E-484F-D57A-22E7094E0537}"/>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12812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690FF36-B031-6ECA-A66F-511522CA6BA9}"/>
              </a:ext>
            </a:extLst>
          </p:cNvPr>
          <p:cNvSpPr>
            <a:spLocks noGrp="1"/>
          </p:cNvSpPr>
          <p:nvPr>
            <p:ph type="dt" sz="half" idx="10"/>
          </p:nvPr>
        </p:nvSpPr>
        <p:spPr/>
        <p:txBody>
          <a:bodyPr/>
          <a:lstStyle/>
          <a:p>
            <a:fld id="{79DC29DC-F74C-4CC1-801C-C9E3922CB3B8}" type="datetime1">
              <a:rPr lang="fr-FR" smtClean="0"/>
              <a:t>05/10/2022</a:t>
            </a:fld>
            <a:endParaRPr lang="fr-FR"/>
          </a:p>
        </p:txBody>
      </p:sp>
      <p:sp>
        <p:nvSpPr>
          <p:cNvPr id="3" name="Espace réservé du pied de page 2">
            <a:extLst>
              <a:ext uri="{FF2B5EF4-FFF2-40B4-BE49-F238E27FC236}">
                <a16:creationId xmlns:a16="http://schemas.microsoft.com/office/drawing/2014/main" id="{4964CC40-A785-0E02-2676-C7738D2C840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8A0BB3D-FDBD-B7C0-0918-750576B51AD8}"/>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173655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F7BA2D-A934-9094-6627-8B73695A61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5A277E5-36BD-B425-0F27-6AC3D80B1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1D6F1B9-162F-3297-6110-2013CC467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0FA53A-4F79-384A-7EB9-B4E934089CA8}"/>
              </a:ext>
            </a:extLst>
          </p:cNvPr>
          <p:cNvSpPr>
            <a:spLocks noGrp="1"/>
          </p:cNvSpPr>
          <p:nvPr>
            <p:ph type="dt" sz="half" idx="10"/>
          </p:nvPr>
        </p:nvSpPr>
        <p:spPr/>
        <p:txBody>
          <a:bodyPr/>
          <a:lstStyle/>
          <a:p>
            <a:fld id="{197DAB21-6CC1-4F85-B844-EF8F3CC34EEA}" type="datetime1">
              <a:rPr lang="fr-FR" smtClean="0"/>
              <a:t>05/10/2022</a:t>
            </a:fld>
            <a:endParaRPr lang="fr-FR"/>
          </a:p>
        </p:txBody>
      </p:sp>
      <p:sp>
        <p:nvSpPr>
          <p:cNvPr id="6" name="Espace réservé du pied de page 5">
            <a:extLst>
              <a:ext uri="{FF2B5EF4-FFF2-40B4-BE49-F238E27FC236}">
                <a16:creationId xmlns:a16="http://schemas.microsoft.com/office/drawing/2014/main" id="{30AB0240-60E4-A3C5-B772-F792A6BC4E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ED5047-FC98-1022-5B2D-D724F73ECF84}"/>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314186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1CFCAF-0D9C-D8FB-8707-E979AEBCD6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A3CA95A-08CF-9880-3BB6-260EE157D2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997F28-3323-C034-CE51-F8F7ACC99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82094E-FBEB-227B-760E-C108C39967FF}"/>
              </a:ext>
            </a:extLst>
          </p:cNvPr>
          <p:cNvSpPr>
            <a:spLocks noGrp="1"/>
          </p:cNvSpPr>
          <p:nvPr>
            <p:ph type="dt" sz="half" idx="10"/>
          </p:nvPr>
        </p:nvSpPr>
        <p:spPr/>
        <p:txBody>
          <a:bodyPr/>
          <a:lstStyle/>
          <a:p>
            <a:fld id="{991476EE-D3F4-4664-83E7-743DF7CA6035}" type="datetime1">
              <a:rPr lang="fr-FR" smtClean="0"/>
              <a:t>05/10/2022</a:t>
            </a:fld>
            <a:endParaRPr lang="fr-FR"/>
          </a:p>
        </p:txBody>
      </p:sp>
      <p:sp>
        <p:nvSpPr>
          <p:cNvPr id="6" name="Espace réservé du pied de page 5">
            <a:extLst>
              <a:ext uri="{FF2B5EF4-FFF2-40B4-BE49-F238E27FC236}">
                <a16:creationId xmlns:a16="http://schemas.microsoft.com/office/drawing/2014/main" id="{F5361DEB-B337-89ED-90B2-B04322A9A2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0AF11D-B2AF-6346-C146-EEE5CA7ABD93}"/>
              </a:ext>
            </a:extLst>
          </p:cNvPr>
          <p:cNvSpPr>
            <a:spLocks noGrp="1"/>
          </p:cNvSpPr>
          <p:nvPr>
            <p:ph type="sldNum" sz="quarter" idx="12"/>
          </p:nvPr>
        </p:nvSpPr>
        <p:spPr/>
        <p:txBody>
          <a:bodyPr/>
          <a:lstStyle/>
          <a:p>
            <a:fld id="{3797124D-110B-40F6-AD5D-61A9D620943F}" type="slidenum">
              <a:rPr lang="fr-FR" smtClean="0"/>
              <a:t>‹N°›</a:t>
            </a:fld>
            <a:endParaRPr lang="fr-FR"/>
          </a:p>
        </p:txBody>
      </p:sp>
    </p:spTree>
    <p:extLst>
      <p:ext uri="{BB962C8B-B14F-4D97-AF65-F5344CB8AC3E}">
        <p14:creationId xmlns:p14="http://schemas.microsoft.com/office/powerpoint/2010/main" val="355742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D4E528-F2DA-DA68-467B-9E812C2DA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B4538FB-0BFC-AD7C-13A2-F76D4862C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2217CD-2BEF-96F9-FB70-D3BF2401B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1C2A6-0ED6-4885-919E-1AA21731B20F}" type="datetime1">
              <a:rPr lang="fr-FR" smtClean="0"/>
              <a:t>05/10/2022</a:t>
            </a:fld>
            <a:endParaRPr lang="fr-FR"/>
          </a:p>
        </p:txBody>
      </p:sp>
      <p:sp>
        <p:nvSpPr>
          <p:cNvPr id="5" name="Espace réservé du pied de page 4">
            <a:extLst>
              <a:ext uri="{FF2B5EF4-FFF2-40B4-BE49-F238E27FC236}">
                <a16:creationId xmlns:a16="http://schemas.microsoft.com/office/drawing/2014/main" id="{ACF6AB16-4CBE-679F-63D9-8F5575F7CA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BFB9020-7F01-1AB1-1AFF-912487DAC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7124D-110B-40F6-AD5D-61A9D620943F}" type="slidenum">
              <a:rPr lang="fr-FR" smtClean="0"/>
              <a:t>‹N°›</a:t>
            </a:fld>
            <a:endParaRPr lang="fr-FR"/>
          </a:p>
        </p:txBody>
      </p:sp>
      <p:pic>
        <p:nvPicPr>
          <p:cNvPr id="7" name="Image 6">
            <a:extLst>
              <a:ext uri="{FF2B5EF4-FFF2-40B4-BE49-F238E27FC236}">
                <a16:creationId xmlns:a16="http://schemas.microsoft.com/office/drawing/2014/main" id="{AA207D6C-FE9B-6949-1C94-8B571B41C217}"/>
              </a:ext>
            </a:extLst>
          </p:cNvPr>
          <p:cNvPicPr>
            <a:picLocks noChangeAspect="1"/>
          </p:cNvPicPr>
          <p:nvPr userDrawn="1"/>
        </p:nvPicPr>
        <p:blipFill>
          <a:blip r:embed="rId13"/>
          <a:stretch>
            <a:fillRect/>
          </a:stretch>
        </p:blipFill>
        <p:spPr>
          <a:xfrm>
            <a:off x="11105636" y="6176963"/>
            <a:ext cx="1270161" cy="1135563"/>
          </a:xfrm>
          <a:prstGeom prst="rect">
            <a:avLst/>
          </a:prstGeom>
        </p:spPr>
      </p:pic>
    </p:spTree>
    <p:extLst>
      <p:ext uri="{BB962C8B-B14F-4D97-AF65-F5344CB8AC3E}">
        <p14:creationId xmlns:p14="http://schemas.microsoft.com/office/powerpoint/2010/main" val="25541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enseignementsup-recherche.gouv.fr/sites/default/files/2021-11/nf-sies-2021-24-15115.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seignementsup-recherche.gouv.fr/sites/default/files/2021-11/nf-sies-2021-24-15115.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ocservice.fr/actualites/les-chiffres-cles-du-logement-etudiant-en-france-en-2020-6198.html"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anil.org/fileadmin/ANIL/Etudes/2022/observation_2020_loyers_parc_prive_oll.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ve-national.education.fr/wp-content/uploads/2021/12/Fiche-CDV2020-Activite-remunere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rategie.gouv.fr/sites/strategie.gouv.fr/files/atoms/files/20190220_gt_ese_esr_presentation_du_rapport_-_emile_quinet_v1.pdf" TargetMode="External"/><Relationship Id="rId2" Type="http://schemas.openxmlformats.org/officeDocument/2006/relationships/hyperlink" Target="https://www.edhec.edu/sites/www.edhec-portail.pprod.net/files/pp_les_benefices_socio-economiques_diplome_superieur_18042018_0.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mailto:s.descateaux@esh.fr" TargetMode="External"/><Relationship Id="rId2" Type="http://schemas.openxmlformats.org/officeDocument/2006/relationships/hyperlink" Target="mailto:julie.debrux@citizing-consulting.com" TargetMode="External"/><Relationship Id="rId1" Type="http://schemas.openxmlformats.org/officeDocument/2006/relationships/slideLayout" Target="../slideLayouts/slideLayout2.xml"/><Relationship Id="rId6" Type="http://schemas.openxmlformats.org/officeDocument/2006/relationships/hyperlink" Target="mailto:mc.durand@esh.fr" TargetMode="External"/><Relationship Id="rId5" Type="http://schemas.openxmlformats.org/officeDocument/2006/relationships/hyperlink" Target="mailto:k.laloum@esh.fr"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81086-C2B4-4AE6-84B5-D2018B58A9B8}"/>
              </a:ext>
            </a:extLst>
          </p:cNvPr>
          <p:cNvSpPr/>
          <p:nvPr/>
        </p:nvSpPr>
        <p:spPr>
          <a:xfrm>
            <a:off x="0" y="0"/>
            <a:ext cx="12192000" cy="68579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F7BC3"/>
              </a:solidFill>
            </a:endParaRPr>
          </a:p>
        </p:txBody>
      </p:sp>
      <p:sp>
        <p:nvSpPr>
          <p:cNvPr id="3" name="Rectangle 2">
            <a:extLst>
              <a:ext uri="{FF2B5EF4-FFF2-40B4-BE49-F238E27FC236}">
                <a16:creationId xmlns:a16="http://schemas.microsoft.com/office/drawing/2014/main" id="{40655D4F-5BBD-F2AD-A822-2610608F19A5}"/>
              </a:ext>
            </a:extLst>
          </p:cNvPr>
          <p:cNvSpPr/>
          <p:nvPr/>
        </p:nvSpPr>
        <p:spPr>
          <a:xfrm>
            <a:off x="6773594" y="5255394"/>
            <a:ext cx="2158650" cy="1395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8">
            <a:extLst>
              <a:ext uri="{FF2B5EF4-FFF2-40B4-BE49-F238E27FC236}">
                <a16:creationId xmlns:a16="http://schemas.microsoft.com/office/drawing/2014/main" id="{A855CC24-AA51-46E5-B570-F95B044D41CA}"/>
              </a:ext>
            </a:extLst>
          </p:cNvPr>
          <p:cNvSpPr txBox="1">
            <a:spLocks/>
          </p:cNvSpPr>
          <p:nvPr/>
        </p:nvSpPr>
        <p:spPr>
          <a:xfrm>
            <a:off x="778262" y="1331516"/>
            <a:ext cx="10635476" cy="369331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FR" sz="3600" dirty="0">
                <a:solidFill>
                  <a:schemeClr val="bg1"/>
                </a:solidFill>
                <a:latin typeface="Quicksand Book Regular"/>
              </a:rPr>
            </a:br>
            <a:r>
              <a:rPr lang="fr-FR" sz="3600" dirty="0">
                <a:solidFill>
                  <a:schemeClr val="bg1"/>
                </a:solidFill>
                <a:latin typeface="Quicksand Book Regular"/>
              </a:rPr>
              <a:t> </a:t>
            </a:r>
            <a:br>
              <a:rPr lang="fr-FR" sz="3600" dirty="0">
                <a:solidFill>
                  <a:schemeClr val="bg1"/>
                </a:solidFill>
                <a:latin typeface="Quicksand Book Regular"/>
              </a:rPr>
            </a:br>
            <a:r>
              <a:rPr lang="fr-FR" sz="3600" dirty="0">
                <a:solidFill>
                  <a:schemeClr val="bg1"/>
                </a:solidFill>
                <a:latin typeface="Quicksand Book Regular"/>
              </a:rPr>
              <a:t>Le logement social étudiant en France : quels impacts ?  </a:t>
            </a:r>
          </a:p>
          <a:p>
            <a:pPr algn="ctr"/>
            <a:endParaRPr lang="fr-FR" sz="800" dirty="0">
              <a:solidFill>
                <a:schemeClr val="bg1"/>
              </a:solidFill>
              <a:latin typeface="Quicksand Book Regular"/>
            </a:endParaRPr>
          </a:p>
          <a:p>
            <a:pPr algn="ctr"/>
            <a:endParaRPr lang="fr-FR" sz="800" dirty="0">
              <a:solidFill>
                <a:schemeClr val="bg1"/>
              </a:solidFill>
              <a:latin typeface="Quicksand Book Regular"/>
            </a:endParaRPr>
          </a:p>
          <a:p>
            <a:pPr algn="ctr"/>
            <a:endParaRPr lang="fr-FR" sz="800" dirty="0">
              <a:solidFill>
                <a:schemeClr val="bg1"/>
              </a:solidFill>
              <a:latin typeface="Quicksand Book Regular"/>
            </a:endParaRPr>
          </a:p>
          <a:p>
            <a:pPr algn="ctr"/>
            <a:r>
              <a:rPr lang="fr-FR" sz="2400" dirty="0">
                <a:solidFill>
                  <a:schemeClr val="bg1"/>
                </a:solidFill>
                <a:latin typeface="Quicksand Book Regular"/>
              </a:rPr>
              <a:t>Evaluation socio-économique</a:t>
            </a:r>
          </a:p>
          <a:p>
            <a:pPr algn="ctr"/>
            <a:r>
              <a:rPr lang="fr-FR" sz="2400" i="1" dirty="0">
                <a:solidFill>
                  <a:schemeClr val="bg1"/>
                </a:solidFill>
                <a:latin typeface="Quicksand Book Regular"/>
              </a:rPr>
              <a:t> </a:t>
            </a:r>
          </a:p>
          <a:p>
            <a:pPr algn="ctr"/>
            <a:r>
              <a:rPr lang="fr-FR" sz="2200" i="1" dirty="0">
                <a:solidFill>
                  <a:schemeClr val="bg1"/>
                </a:solidFill>
                <a:latin typeface="Quicksand Book Regular"/>
              </a:rPr>
              <a:t>Julie de Brux, Dorian Pinsault, Benjamin Gombert, Guymette Renaudin</a:t>
            </a:r>
            <a:br>
              <a:rPr lang="fr-FR" sz="3600" dirty="0">
                <a:solidFill>
                  <a:schemeClr val="bg1"/>
                </a:solidFill>
                <a:latin typeface="Quicksand Book Regular"/>
              </a:rPr>
            </a:br>
            <a:br>
              <a:rPr lang="fr-FR" sz="3600" dirty="0">
                <a:solidFill>
                  <a:schemeClr val="bg1"/>
                </a:solidFill>
                <a:latin typeface="Quicksand Book Regular"/>
              </a:rPr>
            </a:br>
            <a:r>
              <a:rPr lang="fr-FR" sz="2000" dirty="0">
                <a:solidFill>
                  <a:schemeClr val="bg1"/>
                </a:solidFill>
                <a:latin typeface="Quicksand Book Regular"/>
              </a:rPr>
              <a:t>Septembre 2022</a:t>
            </a:r>
          </a:p>
        </p:txBody>
      </p:sp>
      <p:sp>
        <p:nvSpPr>
          <p:cNvPr id="5" name="ZoneTexte 4">
            <a:extLst>
              <a:ext uri="{FF2B5EF4-FFF2-40B4-BE49-F238E27FC236}">
                <a16:creationId xmlns:a16="http://schemas.microsoft.com/office/drawing/2014/main" id="{228EC86A-AEE7-0745-9870-05206D04118D}"/>
              </a:ext>
            </a:extLst>
          </p:cNvPr>
          <p:cNvSpPr txBox="1"/>
          <p:nvPr/>
        </p:nvSpPr>
        <p:spPr>
          <a:xfrm>
            <a:off x="11662117" y="6414868"/>
            <a:ext cx="184731" cy="369332"/>
          </a:xfrm>
          <a:prstGeom prst="rect">
            <a:avLst/>
          </a:prstGeom>
          <a:noFill/>
        </p:spPr>
        <p:txBody>
          <a:bodyPr wrap="none" rtlCol="0">
            <a:spAutoFit/>
          </a:bodyPr>
          <a:lstStyle/>
          <a:p>
            <a:endParaRPr lang="fr-FR"/>
          </a:p>
        </p:txBody>
      </p:sp>
      <p:pic>
        <p:nvPicPr>
          <p:cNvPr id="2" name="Image 1">
            <a:extLst>
              <a:ext uri="{FF2B5EF4-FFF2-40B4-BE49-F238E27FC236}">
                <a16:creationId xmlns:a16="http://schemas.microsoft.com/office/drawing/2014/main" id="{05846353-E55C-8645-9433-17B1790817D0}"/>
              </a:ext>
            </a:extLst>
          </p:cNvPr>
          <p:cNvPicPr>
            <a:picLocks noChangeAspect="1"/>
          </p:cNvPicPr>
          <p:nvPr/>
        </p:nvPicPr>
        <p:blipFill>
          <a:blip r:embed="rId2"/>
          <a:stretch>
            <a:fillRect/>
          </a:stretch>
        </p:blipFill>
        <p:spPr>
          <a:xfrm>
            <a:off x="2686050" y="5383399"/>
            <a:ext cx="2743200" cy="1173773"/>
          </a:xfrm>
          <a:prstGeom prst="rect">
            <a:avLst/>
          </a:prstGeom>
        </p:spPr>
      </p:pic>
      <p:sp>
        <p:nvSpPr>
          <p:cNvPr id="12" name="Espace réservé du numéro de diapositive 11">
            <a:extLst>
              <a:ext uri="{FF2B5EF4-FFF2-40B4-BE49-F238E27FC236}">
                <a16:creationId xmlns:a16="http://schemas.microsoft.com/office/drawing/2014/main" id="{39952D19-294E-F7C7-53F4-CBBD0723344B}"/>
              </a:ext>
            </a:extLst>
          </p:cNvPr>
          <p:cNvSpPr>
            <a:spLocks noGrp="1"/>
          </p:cNvSpPr>
          <p:nvPr>
            <p:ph type="sldNum" sz="quarter" idx="12"/>
          </p:nvPr>
        </p:nvSpPr>
        <p:spPr/>
        <p:txBody>
          <a:bodyPr/>
          <a:lstStyle/>
          <a:p>
            <a:fld id="{3797124D-110B-40F6-AD5D-61A9D620943F}" type="slidenum">
              <a:rPr lang="fr-FR" smtClean="0"/>
              <a:t>1</a:t>
            </a:fld>
            <a:endParaRPr lang="fr-FR"/>
          </a:p>
        </p:txBody>
      </p:sp>
      <p:pic>
        <p:nvPicPr>
          <p:cNvPr id="1028" name="Picture 4">
            <a:extLst>
              <a:ext uri="{FF2B5EF4-FFF2-40B4-BE49-F238E27FC236}">
                <a16:creationId xmlns:a16="http://schemas.microsoft.com/office/drawing/2014/main" id="{1A05489F-BFF3-5C4F-B61E-DECC2FB75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499696"/>
            <a:ext cx="37719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FE40072-134B-5445-9AC9-406DA3ECC98D}"/>
              </a:ext>
            </a:extLst>
          </p:cNvPr>
          <p:cNvSpPr txBox="1"/>
          <p:nvPr/>
        </p:nvSpPr>
        <p:spPr>
          <a:xfrm>
            <a:off x="5726723" y="5856655"/>
            <a:ext cx="738554" cy="461665"/>
          </a:xfrm>
          <a:prstGeom prst="rect">
            <a:avLst/>
          </a:prstGeom>
          <a:noFill/>
        </p:spPr>
        <p:txBody>
          <a:bodyPr wrap="square" rtlCol="0">
            <a:spAutoFit/>
          </a:bodyPr>
          <a:lstStyle/>
          <a:p>
            <a:pPr algn="ctr"/>
            <a:r>
              <a:rPr lang="fr-FR" sz="2400">
                <a:solidFill>
                  <a:schemeClr val="bg1"/>
                </a:solidFill>
              </a:rPr>
              <a:t>&amp;</a:t>
            </a:r>
          </a:p>
        </p:txBody>
      </p:sp>
      <p:pic>
        <p:nvPicPr>
          <p:cNvPr id="13" name="Image 12">
            <a:extLst>
              <a:ext uri="{FF2B5EF4-FFF2-40B4-BE49-F238E27FC236}">
                <a16:creationId xmlns:a16="http://schemas.microsoft.com/office/drawing/2014/main" id="{57C4BB27-A456-A04B-B2A9-80649164D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313" y="5383398"/>
            <a:ext cx="1880312" cy="1173773"/>
          </a:xfrm>
          <a:prstGeom prst="rect">
            <a:avLst/>
          </a:prstGeom>
        </p:spPr>
      </p:pic>
    </p:spTree>
    <p:extLst>
      <p:ext uri="{BB962C8B-B14F-4D97-AF65-F5344CB8AC3E}">
        <p14:creationId xmlns:p14="http://schemas.microsoft.com/office/powerpoint/2010/main" val="268300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18949642-0050-6406-990F-98F26686FCCC}"/>
              </a:ext>
            </a:extLst>
          </p:cNvPr>
          <p:cNvSpPr txBox="1"/>
          <p:nvPr/>
        </p:nvSpPr>
        <p:spPr>
          <a:xfrm>
            <a:off x="5934022" y="1802901"/>
            <a:ext cx="6126480" cy="3293209"/>
          </a:xfrm>
          <a:prstGeom prst="rect">
            <a:avLst/>
          </a:prstGeom>
          <a:noFill/>
        </p:spPr>
        <p:txBody>
          <a:bodyPr wrap="square" rtlCol="0">
            <a:spAutoFit/>
          </a:bodyPr>
          <a:lstStyle/>
          <a:p>
            <a:pPr algn="just"/>
            <a:r>
              <a:rPr lang="fr-FR" sz="1600" dirty="0">
                <a:solidFill>
                  <a:srgbClr val="002060"/>
                </a:solidFill>
              </a:rPr>
              <a:t>Sans logement étudiant à vocation sociale, -8% de logements (MESRI 2019-2020). Parmi les 92% de logements restants :</a:t>
            </a:r>
          </a:p>
          <a:p>
            <a:pPr marL="171450" indent="-171450" algn="just">
              <a:buFontTx/>
              <a:buChar char="-"/>
            </a:pPr>
            <a:r>
              <a:rPr lang="fr-FR" sz="1600" dirty="0">
                <a:solidFill>
                  <a:srgbClr val="002060"/>
                </a:solidFill>
              </a:rPr>
              <a:t>Logement du privé (résidence étudiante privée, parc privé seul, en couple ou en coloc) </a:t>
            </a:r>
            <a:r>
              <a:rPr lang="fr-FR" sz="1600" dirty="0">
                <a:solidFill>
                  <a:srgbClr val="002060"/>
                </a:solidFill>
                <a:sym typeface="Wingdings" panose="05000000000000000000" pitchFamily="2" charset="2"/>
              </a:rPr>
              <a:t> 55% des logements restants</a:t>
            </a:r>
          </a:p>
          <a:p>
            <a:pPr marL="171450" indent="-171450" algn="just">
              <a:buFontTx/>
              <a:buChar char="-"/>
            </a:pPr>
            <a:r>
              <a:rPr lang="fr-FR" sz="1600" dirty="0">
                <a:solidFill>
                  <a:srgbClr val="002060"/>
                </a:solidFill>
                <a:sym typeface="Wingdings" panose="05000000000000000000" pitchFamily="2" charset="2"/>
              </a:rPr>
              <a:t>Chez les parents  35% des logements restants</a:t>
            </a:r>
          </a:p>
          <a:p>
            <a:pPr marL="171450" indent="-171450" algn="just">
              <a:buFontTx/>
              <a:buChar char="-"/>
            </a:pPr>
            <a:r>
              <a:rPr lang="fr-FR" sz="1600" dirty="0">
                <a:solidFill>
                  <a:srgbClr val="002060"/>
                </a:solidFill>
                <a:sym typeface="Wingdings" panose="05000000000000000000" pitchFamily="2" charset="2"/>
              </a:rPr>
              <a:t>Propriété de l’étudiant  10% (situation peu crédible en contrefactuel pour un étudiant en logement social étudiant en option de projet) </a:t>
            </a:r>
          </a:p>
          <a:p>
            <a:pPr algn="just"/>
            <a:endParaRPr lang="fr-FR" sz="1600" dirty="0">
              <a:solidFill>
                <a:srgbClr val="002060"/>
              </a:solidFill>
              <a:sym typeface="Wingdings" panose="05000000000000000000" pitchFamily="2" charset="2"/>
            </a:endParaRPr>
          </a:p>
          <a:p>
            <a:pPr algn="just"/>
            <a:r>
              <a:rPr lang="fr-FR" sz="1600" b="1" dirty="0">
                <a:solidFill>
                  <a:srgbClr val="002060"/>
                </a:solidFill>
                <a:sym typeface="Wingdings" panose="05000000000000000000" pitchFamily="2" charset="2"/>
              </a:rPr>
              <a:t>On suppose alors les mêmes proportions en contrefactuel mais sans la 3</a:t>
            </a:r>
            <a:r>
              <a:rPr lang="fr-FR" sz="1600" b="1" baseline="30000" dirty="0">
                <a:solidFill>
                  <a:srgbClr val="002060"/>
                </a:solidFill>
                <a:sym typeface="Wingdings" panose="05000000000000000000" pitchFamily="2" charset="2"/>
              </a:rPr>
              <a:t>ème</a:t>
            </a:r>
            <a:r>
              <a:rPr lang="fr-FR" sz="1600" b="1" dirty="0">
                <a:solidFill>
                  <a:srgbClr val="002060"/>
                </a:solidFill>
                <a:sym typeface="Wingdings" panose="05000000000000000000" pitchFamily="2" charset="2"/>
              </a:rPr>
              <a:t> option ci-dessus. On a ainsi (en ajustant) le contrefactuel suivant :  sans logement social étudiant, les jeunes seraient dans le privé (60%) ou chez les parents (40%). </a:t>
            </a:r>
            <a:endParaRPr lang="fr-FR" sz="1600" dirty="0">
              <a:solidFill>
                <a:srgbClr val="002060"/>
              </a:solidFill>
            </a:endParaRPr>
          </a:p>
        </p:txBody>
      </p:sp>
      <p:sp>
        <p:nvSpPr>
          <p:cNvPr id="20" name="Ellipse 19">
            <a:extLst>
              <a:ext uri="{FF2B5EF4-FFF2-40B4-BE49-F238E27FC236}">
                <a16:creationId xmlns:a16="http://schemas.microsoft.com/office/drawing/2014/main" id="{58BCECFB-1477-B3FC-26C8-4F1B5C080708}"/>
              </a:ext>
            </a:extLst>
          </p:cNvPr>
          <p:cNvSpPr/>
          <p:nvPr/>
        </p:nvSpPr>
        <p:spPr>
          <a:xfrm>
            <a:off x="998032" y="2299415"/>
            <a:ext cx="1614078" cy="887767"/>
          </a:xfrm>
          <a:prstGeom prst="ellipse">
            <a:avLst/>
          </a:prstGeom>
          <a:solidFill>
            <a:srgbClr val="19AAB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Contrefactuel : parc locatif privé</a:t>
            </a:r>
          </a:p>
        </p:txBody>
      </p:sp>
      <p:sp>
        <p:nvSpPr>
          <p:cNvPr id="22" name="Ellipse 21">
            <a:extLst>
              <a:ext uri="{FF2B5EF4-FFF2-40B4-BE49-F238E27FC236}">
                <a16:creationId xmlns:a16="http://schemas.microsoft.com/office/drawing/2014/main" id="{A6FAD699-3F29-2E53-1866-1759AE730E1B}"/>
              </a:ext>
            </a:extLst>
          </p:cNvPr>
          <p:cNvSpPr/>
          <p:nvPr/>
        </p:nvSpPr>
        <p:spPr>
          <a:xfrm>
            <a:off x="964742" y="4208343"/>
            <a:ext cx="1680658" cy="887767"/>
          </a:xfrm>
          <a:prstGeom prst="ellipse">
            <a:avLst/>
          </a:prstGeom>
          <a:solidFill>
            <a:srgbClr val="19AAB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Contrefactuel : foyer familial</a:t>
            </a:r>
          </a:p>
        </p:txBody>
      </p:sp>
      <p:sp>
        <p:nvSpPr>
          <p:cNvPr id="2" name="ZoneTexte 1">
            <a:extLst>
              <a:ext uri="{FF2B5EF4-FFF2-40B4-BE49-F238E27FC236}">
                <a16:creationId xmlns:a16="http://schemas.microsoft.com/office/drawing/2014/main" id="{F93A3FF2-1B2C-1D4A-B9C2-C7CF221A1BE1}"/>
              </a:ext>
            </a:extLst>
          </p:cNvPr>
          <p:cNvSpPr txBox="1"/>
          <p:nvPr/>
        </p:nvSpPr>
        <p:spPr>
          <a:xfrm>
            <a:off x="596635" y="1796564"/>
            <a:ext cx="4990377" cy="369332"/>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a:solidFill>
                  <a:schemeClr val="bg1"/>
                </a:solidFill>
              </a:rPr>
              <a:t>Scénario 1</a:t>
            </a:r>
          </a:p>
        </p:txBody>
      </p:sp>
      <p:sp>
        <p:nvSpPr>
          <p:cNvPr id="13" name="ZoneTexte 12">
            <a:extLst>
              <a:ext uri="{FF2B5EF4-FFF2-40B4-BE49-F238E27FC236}">
                <a16:creationId xmlns:a16="http://schemas.microsoft.com/office/drawing/2014/main" id="{C23161D2-B178-AC42-9306-4CBD9475E157}"/>
              </a:ext>
            </a:extLst>
          </p:cNvPr>
          <p:cNvSpPr txBox="1"/>
          <p:nvPr/>
        </p:nvSpPr>
        <p:spPr>
          <a:xfrm>
            <a:off x="596641" y="3694471"/>
            <a:ext cx="4990371" cy="369332"/>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a:solidFill>
                  <a:schemeClr val="bg1"/>
                </a:solidFill>
              </a:rPr>
              <a:t>Scénario 2</a:t>
            </a:r>
          </a:p>
        </p:txBody>
      </p:sp>
      <p:sp>
        <p:nvSpPr>
          <p:cNvPr id="6" name="ZoneTexte 5">
            <a:extLst>
              <a:ext uri="{FF2B5EF4-FFF2-40B4-BE49-F238E27FC236}">
                <a16:creationId xmlns:a16="http://schemas.microsoft.com/office/drawing/2014/main" id="{A81B6F9F-3FDC-BF41-B50F-E25B118AEAE5}"/>
              </a:ext>
            </a:extLst>
          </p:cNvPr>
          <p:cNvSpPr txBox="1"/>
          <p:nvPr/>
        </p:nvSpPr>
        <p:spPr>
          <a:xfrm>
            <a:off x="79902" y="1910594"/>
            <a:ext cx="516733" cy="400110"/>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a:solidFill>
                  <a:schemeClr val="bg1"/>
                </a:solidFill>
              </a:rPr>
              <a:t>1</a:t>
            </a:r>
          </a:p>
        </p:txBody>
      </p:sp>
      <p:sp>
        <p:nvSpPr>
          <p:cNvPr id="23" name="ZoneTexte 22">
            <a:extLst>
              <a:ext uri="{FF2B5EF4-FFF2-40B4-BE49-F238E27FC236}">
                <a16:creationId xmlns:a16="http://schemas.microsoft.com/office/drawing/2014/main" id="{9CC57943-90D5-BF47-AB4C-4CC147708065}"/>
              </a:ext>
            </a:extLst>
          </p:cNvPr>
          <p:cNvSpPr txBox="1"/>
          <p:nvPr/>
        </p:nvSpPr>
        <p:spPr>
          <a:xfrm>
            <a:off x="80714" y="3818664"/>
            <a:ext cx="516733" cy="400110"/>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a:solidFill>
                  <a:schemeClr val="bg1"/>
                </a:solidFill>
              </a:rPr>
              <a:t>2</a:t>
            </a:r>
          </a:p>
        </p:txBody>
      </p:sp>
      <p:sp>
        <p:nvSpPr>
          <p:cNvPr id="3" name="Espace réservé du numéro de diapositive 2">
            <a:extLst>
              <a:ext uri="{FF2B5EF4-FFF2-40B4-BE49-F238E27FC236}">
                <a16:creationId xmlns:a16="http://schemas.microsoft.com/office/drawing/2014/main" id="{17235D83-E2C7-B28B-F6D8-89FF9F05928C}"/>
              </a:ext>
            </a:extLst>
          </p:cNvPr>
          <p:cNvSpPr>
            <a:spLocks noGrp="1"/>
          </p:cNvSpPr>
          <p:nvPr>
            <p:ph type="sldNum" sz="quarter" idx="12"/>
          </p:nvPr>
        </p:nvSpPr>
        <p:spPr/>
        <p:txBody>
          <a:bodyPr/>
          <a:lstStyle/>
          <a:p>
            <a:fld id="{C1B74A01-D848-45BF-A8A5-B8DA32B8DF00}" type="slidenum">
              <a:rPr lang="en-GB" smtClean="0"/>
              <a:t>10</a:t>
            </a:fld>
            <a:endParaRPr lang="en-GB"/>
          </a:p>
        </p:txBody>
      </p:sp>
      <p:sp>
        <p:nvSpPr>
          <p:cNvPr id="25" name="ZoneTexte 24">
            <a:extLst>
              <a:ext uri="{FF2B5EF4-FFF2-40B4-BE49-F238E27FC236}">
                <a16:creationId xmlns:a16="http://schemas.microsoft.com/office/drawing/2014/main" id="{B48FCD2A-45EB-B027-FD92-0D2E716172EB}"/>
              </a:ext>
            </a:extLst>
          </p:cNvPr>
          <p:cNvSpPr txBox="1"/>
          <p:nvPr/>
        </p:nvSpPr>
        <p:spPr>
          <a:xfrm>
            <a:off x="3091822" y="2521811"/>
            <a:ext cx="1017233" cy="523220"/>
          </a:xfrm>
          <a:prstGeom prst="rect">
            <a:avLst/>
          </a:prstGeom>
          <a:noFill/>
        </p:spPr>
        <p:txBody>
          <a:bodyPr wrap="square" rtlCol="0">
            <a:spAutoFit/>
          </a:bodyPr>
          <a:lstStyle/>
          <a:p>
            <a:pPr algn="ctr"/>
            <a:r>
              <a:rPr lang="fr-FR" sz="1400" i="1" dirty="0">
                <a:solidFill>
                  <a:srgbClr val="FF0000"/>
                </a:solidFill>
              </a:rPr>
              <a:t>60 % des étudiants</a:t>
            </a:r>
          </a:p>
        </p:txBody>
      </p:sp>
      <p:sp>
        <p:nvSpPr>
          <p:cNvPr id="27" name="ZoneTexte 26">
            <a:extLst>
              <a:ext uri="{FF2B5EF4-FFF2-40B4-BE49-F238E27FC236}">
                <a16:creationId xmlns:a16="http://schemas.microsoft.com/office/drawing/2014/main" id="{B4A303A8-5282-141A-264A-0F65B5D6CB68}"/>
              </a:ext>
            </a:extLst>
          </p:cNvPr>
          <p:cNvSpPr txBox="1"/>
          <p:nvPr/>
        </p:nvSpPr>
        <p:spPr>
          <a:xfrm>
            <a:off x="3091822" y="4344783"/>
            <a:ext cx="1017233" cy="523220"/>
          </a:xfrm>
          <a:prstGeom prst="rect">
            <a:avLst/>
          </a:prstGeom>
          <a:noFill/>
        </p:spPr>
        <p:txBody>
          <a:bodyPr wrap="square" rtlCol="0">
            <a:spAutoFit/>
          </a:bodyPr>
          <a:lstStyle/>
          <a:p>
            <a:pPr algn="ctr"/>
            <a:r>
              <a:rPr lang="fr-FR" sz="1400" i="1" dirty="0">
                <a:solidFill>
                  <a:srgbClr val="FF0000"/>
                </a:solidFill>
              </a:rPr>
              <a:t>40 % des étudiants</a:t>
            </a:r>
          </a:p>
        </p:txBody>
      </p:sp>
      <p:sp>
        <p:nvSpPr>
          <p:cNvPr id="31" name="ZoneTexte 30">
            <a:extLst>
              <a:ext uri="{FF2B5EF4-FFF2-40B4-BE49-F238E27FC236}">
                <a16:creationId xmlns:a16="http://schemas.microsoft.com/office/drawing/2014/main" id="{54CBFEC0-1971-F4A3-20B7-8B632C8C1B96}"/>
              </a:ext>
            </a:extLst>
          </p:cNvPr>
          <p:cNvSpPr txBox="1"/>
          <p:nvPr/>
        </p:nvSpPr>
        <p:spPr>
          <a:xfrm>
            <a:off x="2510407" y="129760"/>
            <a:ext cx="7171186" cy="1077218"/>
          </a:xfrm>
          <a:prstGeom prst="rect">
            <a:avLst/>
          </a:prstGeom>
          <a:noFill/>
        </p:spPr>
        <p:txBody>
          <a:bodyPr wrap="square" rtlCol="0">
            <a:spAutoFit/>
          </a:bodyPr>
          <a:lstStyle/>
          <a:p>
            <a:pPr algn="ctr"/>
            <a:r>
              <a:rPr lang="fr-FR" sz="3200" dirty="0">
                <a:solidFill>
                  <a:srgbClr val="002060"/>
                </a:solidFill>
                <a:latin typeface="+mj-lt"/>
              </a:rPr>
              <a:t>Construction du contrefactuel : scénarios en l’absence de logement social étudiant</a:t>
            </a:r>
          </a:p>
        </p:txBody>
      </p:sp>
    </p:spTree>
    <p:extLst>
      <p:ext uri="{BB962C8B-B14F-4D97-AF65-F5344CB8AC3E}">
        <p14:creationId xmlns:p14="http://schemas.microsoft.com/office/powerpoint/2010/main" val="345170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D48AA9BD-8C0A-D961-8477-B3E9989E2630}"/>
              </a:ext>
            </a:extLst>
          </p:cNvPr>
          <p:cNvSpPr/>
          <p:nvPr/>
        </p:nvSpPr>
        <p:spPr>
          <a:xfrm>
            <a:off x="5030679" y="1768875"/>
            <a:ext cx="2130641" cy="1864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a:solidFill>
                  <a:srgbClr val="002060"/>
                </a:solidFill>
              </a:rPr>
              <a:t>Impacts socio-économiques identifiés</a:t>
            </a:r>
            <a:endParaRPr lang="fr-FR" sz="1700">
              <a:solidFill>
                <a:srgbClr val="002060"/>
              </a:solidFill>
            </a:endParaRPr>
          </a:p>
        </p:txBody>
      </p:sp>
      <p:cxnSp>
        <p:nvCxnSpPr>
          <p:cNvPr id="7" name="Connecteur droit 6">
            <a:extLst>
              <a:ext uri="{FF2B5EF4-FFF2-40B4-BE49-F238E27FC236}">
                <a16:creationId xmlns:a16="http://schemas.microsoft.com/office/drawing/2014/main" id="{4156E8C1-20C1-E85A-FB3D-9A4D2F862472}"/>
              </a:ext>
            </a:extLst>
          </p:cNvPr>
          <p:cNvCxnSpPr>
            <a:cxnSpLocks/>
          </p:cNvCxnSpPr>
          <p:nvPr/>
        </p:nvCxnSpPr>
        <p:spPr>
          <a:xfrm flipV="1">
            <a:off x="6095204" y="71021"/>
            <a:ext cx="0" cy="16656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necteur droit 10">
            <a:extLst>
              <a:ext uri="{FF2B5EF4-FFF2-40B4-BE49-F238E27FC236}">
                <a16:creationId xmlns:a16="http://schemas.microsoft.com/office/drawing/2014/main" id="{D8E40E03-E1F1-90E4-886B-CB0083A27EB7}"/>
              </a:ext>
            </a:extLst>
          </p:cNvPr>
          <p:cNvCxnSpPr>
            <a:cxnSpLocks/>
            <a:endCxn id="5" idx="4"/>
          </p:cNvCxnSpPr>
          <p:nvPr/>
        </p:nvCxnSpPr>
        <p:spPr>
          <a:xfrm flipV="1">
            <a:off x="6095204" y="3633186"/>
            <a:ext cx="796" cy="32248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ZoneTexte 18">
            <a:extLst>
              <a:ext uri="{FF2B5EF4-FFF2-40B4-BE49-F238E27FC236}">
                <a16:creationId xmlns:a16="http://schemas.microsoft.com/office/drawing/2014/main" id="{18949642-0050-6406-990F-98F26686FCCC}"/>
              </a:ext>
            </a:extLst>
          </p:cNvPr>
          <p:cNvSpPr txBox="1"/>
          <p:nvPr/>
        </p:nvSpPr>
        <p:spPr>
          <a:xfrm>
            <a:off x="87669" y="1166842"/>
            <a:ext cx="4126670" cy="4524315"/>
          </a:xfrm>
          <a:prstGeom prst="rect">
            <a:avLst/>
          </a:prstGeom>
          <a:noFill/>
        </p:spPr>
        <p:txBody>
          <a:bodyPr wrap="square" rtlCol="0">
            <a:spAutoFit/>
          </a:bodyPr>
          <a:lstStyle/>
          <a:p>
            <a:r>
              <a:rPr lang="fr-FR" sz="1200" b="1" u="sng" dirty="0">
                <a:solidFill>
                  <a:schemeClr val="accent1"/>
                </a:solidFill>
              </a:rPr>
              <a:t>Pour l’étudiant</a:t>
            </a:r>
          </a:p>
          <a:p>
            <a:pPr marL="285750" indent="-285750">
              <a:buFont typeface="Wingdings" panose="05000000000000000000" pitchFamily="2" charset="2"/>
              <a:buChar char="v"/>
            </a:pPr>
            <a:r>
              <a:rPr lang="fr-FR" sz="1200" dirty="0">
                <a:solidFill>
                  <a:srgbClr val="002060"/>
                </a:solidFill>
              </a:rPr>
              <a:t>Gains de pouvoir d’achat immédiats </a:t>
            </a:r>
          </a:p>
          <a:p>
            <a:pPr marL="742950" lvl="1" indent="-285750">
              <a:buFont typeface="Arial" panose="020B0604020202020204" pitchFamily="34" charset="0"/>
              <a:buChar char="•"/>
            </a:pPr>
            <a:r>
              <a:rPr lang="fr-FR" sz="1100" dirty="0">
                <a:solidFill>
                  <a:srgbClr val="002060"/>
                </a:solidFill>
              </a:rPr>
              <a:t>Loyer (APL inclus) moindre</a:t>
            </a:r>
          </a:p>
          <a:p>
            <a:pPr marL="742950" lvl="1" indent="-285750">
              <a:buFont typeface="Arial" panose="020B0604020202020204" pitchFamily="34" charset="0"/>
              <a:buChar char="•"/>
            </a:pPr>
            <a:r>
              <a:rPr lang="fr-FR" sz="1100" dirty="0">
                <a:solidFill>
                  <a:srgbClr val="002060"/>
                </a:solidFill>
              </a:rPr>
              <a:t>Charges moindres (internet, chauffage, laverie)</a:t>
            </a:r>
          </a:p>
          <a:p>
            <a:pPr marL="285750" indent="-285750">
              <a:buFont typeface="Wingdings" panose="05000000000000000000" pitchFamily="2" charset="2"/>
              <a:buChar char="v"/>
            </a:pPr>
            <a:r>
              <a:rPr lang="fr-FR" sz="1200" dirty="0">
                <a:solidFill>
                  <a:srgbClr val="002060"/>
                </a:solidFill>
              </a:rPr>
              <a:t>Bénéfices psychologiques</a:t>
            </a:r>
          </a:p>
          <a:p>
            <a:pPr marL="742950" lvl="1" indent="-285750">
              <a:buFont typeface="Arial" panose="020B0604020202020204" pitchFamily="34" charset="0"/>
              <a:buChar char="•"/>
            </a:pPr>
            <a:r>
              <a:rPr lang="fr-FR" sz="1100" dirty="0">
                <a:solidFill>
                  <a:srgbClr val="002060"/>
                </a:solidFill>
              </a:rPr>
              <a:t>Meilleure intégration sociale dans la vie étudiante, détachement du foyer familial plus aisé</a:t>
            </a:r>
          </a:p>
          <a:p>
            <a:pPr marL="742950" lvl="1" indent="-285750">
              <a:buFont typeface="Arial" panose="020B0604020202020204" pitchFamily="34" charset="0"/>
              <a:buChar char="•"/>
            </a:pPr>
            <a:r>
              <a:rPr lang="fr-FR" sz="1100" dirty="0">
                <a:solidFill>
                  <a:srgbClr val="002060"/>
                </a:solidFill>
              </a:rPr>
              <a:t>Logement en meilleur état, personnes clés pour la gestion des problèmes (gardien ou autre) </a:t>
            </a:r>
          </a:p>
          <a:p>
            <a:pPr marL="742950" lvl="1" indent="-285750">
              <a:buFont typeface="Arial" panose="020B0604020202020204" pitchFamily="34" charset="0"/>
              <a:buChar char="•"/>
            </a:pPr>
            <a:r>
              <a:rPr lang="fr-FR" sz="1100" dirty="0">
                <a:solidFill>
                  <a:srgbClr val="002060"/>
                </a:solidFill>
              </a:rPr>
              <a:t>Moins de stress lié aux difficultés financières</a:t>
            </a:r>
            <a:r>
              <a:rPr lang="fr-FR" sz="1100" dirty="0"/>
              <a:t> </a:t>
            </a:r>
          </a:p>
          <a:p>
            <a:pPr marL="285750" indent="-285750">
              <a:buFont typeface="Wingdings" panose="05000000000000000000" pitchFamily="2" charset="2"/>
              <a:buChar char="v"/>
            </a:pPr>
            <a:r>
              <a:rPr lang="fr-FR" sz="1200" dirty="0">
                <a:solidFill>
                  <a:srgbClr val="002060"/>
                </a:solidFill>
              </a:rPr>
              <a:t>Meilleure espérance de revenus pendant toute la vie active liée à une meilleure réussite scolaire, car :</a:t>
            </a:r>
          </a:p>
          <a:p>
            <a:pPr marL="742950" lvl="1" indent="-285750">
              <a:buFont typeface="Arial" panose="020B0604020202020204" pitchFamily="34" charset="0"/>
              <a:buChar char="•"/>
            </a:pPr>
            <a:r>
              <a:rPr lang="fr-FR" sz="1100" dirty="0">
                <a:solidFill>
                  <a:srgbClr val="002060"/>
                </a:solidFill>
              </a:rPr>
              <a:t>Moindre nécessité de travailler en parallèle des études</a:t>
            </a:r>
          </a:p>
          <a:p>
            <a:pPr marL="742950" lvl="1" indent="-285750">
              <a:buFont typeface="Arial" panose="020B0604020202020204" pitchFamily="34" charset="0"/>
              <a:buChar char="•"/>
            </a:pPr>
            <a:r>
              <a:rPr lang="fr-FR" sz="1100" dirty="0">
                <a:solidFill>
                  <a:srgbClr val="002060"/>
                </a:solidFill>
              </a:rPr>
              <a:t>Proximité avec campus (surtout en région)</a:t>
            </a:r>
          </a:p>
          <a:p>
            <a:pPr marL="742950" lvl="1" indent="-285750">
              <a:buFont typeface="Arial" panose="020B0604020202020204" pitchFamily="34" charset="0"/>
              <a:buChar char="•"/>
            </a:pPr>
            <a:r>
              <a:rPr lang="fr-FR" sz="1100" dirty="0">
                <a:solidFill>
                  <a:srgbClr val="002060"/>
                </a:solidFill>
              </a:rPr>
              <a:t>Cadre/environnement : présence d’autres étudiants, des salles de travail…</a:t>
            </a:r>
          </a:p>
          <a:p>
            <a:r>
              <a:rPr lang="fr-FR" sz="1200" b="1" u="sng" dirty="0">
                <a:solidFill>
                  <a:srgbClr val="CC3399"/>
                </a:solidFill>
              </a:rPr>
              <a:t>Pour l’Etat</a:t>
            </a:r>
          </a:p>
          <a:p>
            <a:pPr marL="285750" indent="-285750">
              <a:buFont typeface="Wingdings" panose="05000000000000000000" pitchFamily="2" charset="2"/>
              <a:buChar char="v"/>
            </a:pPr>
            <a:r>
              <a:rPr lang="fr-FR" sz="1200" dirty="0">
                <a:solidFill>
                  <a:srgbClr val="002060"/>
                </a:solidFill>
              </a:rPr>
              <a:t>Coût public de construction du logement (subvention)</a:t>
            </a:r>
          </a:p>
          <a:p>
            <a:pPr marL="285750" indent="-285750">
              <a:buFont typeface="Wingdings" panose="05000000000000000000" pitchFamily="2" charset="2"/>
              <a:buChar char="v"/>
            </a:pPr>
            <a:r>
              <a:rPr lang="fr-FR" sz="1200" dirty="0">
                <a:solidFill>
                  <a:srgbClr val="002060"/>
                </a:solidFill>
              </a:rPr>
              <a:t>Coût public évité lié au logement (APL moindre)</a:t>
            </a:r>
          </a:p>
          <a:p>
            <a:pPr marL="285750" indent="-285750">
              <a:buFont typeface="Wingdings" panose="05000000000000000000" pitchFamily="2" charset="2"/>
              <a:buChar char="v"/>
            </a:pPr>
            <a:r>
              <a:rPr lang="fr-FR" sz="1200" dirty="0">
                <a:solidFill>
                  <a:srgbClr val="002060"/>
                </a:solidFill>
              </a:rPr>
              <a:t>Meilleure espérance de recettes fiscales découlant du meilleur revenu pdt la vie active (impôts, TVA…)</a:t>
            </a:r>
          </a:p>
          <a:p>
            <a:r>
              <a:rPr lang="fr-FR" sz="1200" b="1" u="sng" dirty="0">
                <a:solidFill>
                  <a:schemeClr val="accent6">
                    <a:lumMod val="50000"/>
                  </a:schemeClr>
                </a:solidFill>
              </a:rPr>
              <a:t>Pour la Société</a:t>
            </a:r>
          </a:p>
          <a:p>
            <a:pPr marL="285750" indent="-285750">
              <a:buFont typeface="Wingdings" panose="05000000000000000000" pitchFamily="2" charset="2"/>
              <a:buChar char="v"/>
            </a:pPr>
            <a:r>
              <a:rPr lang="fr-FR" sz="1200" dirty="0">
                <a:solidFill>
                  <a:srgbClr val="002060"/>
                </a:solidFill>
              </a:rPr>
              <a:t>Externalités sociales liées à une meilleure réussite scolaire (justice, santé, productivité…)</a:t>
            </a:r>
          </a:p>
        </p:txBody>
      </p:sp>
      <p:sp>
        <p:nvSpPr>
          <p:cNvPr id="20" name="Ellipse 19">
            <a:extLst>
              <a:ext uri="{FF2B5EF4-FFF2-40B4-BE49-F238E27FC236}">
                <a16:creationId xmlns:a16="http://schemas.microsoft.com/office/drawing/2014/main" id="{58BCECFB-1477-B3FC-26C8-4F1B5C080708}"/>
              </a:ext>
            </a:extLst>
          </p:cNvPr>
          <p:cNvSpPr/>
          <p:nvPr/>
        </p:nvSpPr>
        <p:spPr>
          <a:xfrm>
            <a:off x="4298569" y="5570123"/>
            <a:ext cx="1614078" cy="887767"/>
          </a:xfrm>
          <a:prstGeom prst="ellipse">
            <a:avLst/>
          </a:prstGeom>
          <a:solidFill>
            <a:srgbClr val="19AAB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Contrefactuel : parc locatif privé</a:t>
            </a:r>
          </a:p>
        </p:txBody>
      </p:sp>
      <p:sp>
        <p:nvSpPr>
          <p:cNvPr id="22" name="Ellipse 21">
            <a:extLst>
              <a:ext uri="{FF2B5EF4-FFF2-40B4-BE49-F238E27FC236}">
                <a16:creationId xmlns:a16="http://schemas.microsoft.com/office/drawing/2014/main" id="{A6FAD699-3F29-2E53-1866-1759AE730E1B}"/>
              </a:ext>
            </a:extLst>
          </p:cNvPr>
          <p:cNvSpPr/>
          <p:nvPr/>
        </p:nvSpPr>
        <p:spPr>
          <a:xfrm>
            <a:off x="6278924" y="5570123"/>
            <a:ext cx="1680658" cy="887767"/>
          </a:xfrm>
          <a:prstGeom prst="ellipse">
            <a:avLst/>
          </a:prstGeom>
          <a:solidFill>
            <a:srgbClr val="19AAB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Contrefactuel : foyer familial</a:t>
            </a:r>
          </a:p>
        </p:txBody>
      </p:sp>
      <p:sp>
        <p:nvSpPr>
          <p:cNvPr id="2" name="ZoneTexte 1">
            <a:extLst>
              <a:ext uri="{FF2B5EF4-FFF2-40B4-BE49-F238E27FC236}">
                <a16:creationId xmlns:a16="http://schemas.microsoft.com/office/drawing/2014/main" id="{F93A3FF2-1B2C-1D4A-B9C2-C7CF221A1BE1}"/>
              </a:ext>
            </a:extLst>
          </p:cNvPr>
          <p:cNvSpPr txBox="1"/>
          <p:nvPr/>
        </p:nvSpPr>
        <p:spPr>
          <a:xfrm>
            <a:off x="596635" y="187101"/>
            <a:ext cx="4990377" cy="369332"/>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a:solidFill>
                  <a:schemeClr val="bg1"/>
                </a:solidFill>
              </a:rPr>
              <a:t>Scénario 1</a:t>
            </a:r>
          </a:p>
        </p:txBody>
      </p:sp>
      <p:sp>
        <p:nvSpPr>
          <p:cNvPr id="13" name="ZoneTexte 12">
            <a:extLst>
              <a:ext uri="{FF2B5EF4-FFF2-40B4-BE49-F238E27FC236}">
                <a16:creationId xmlns:a16="http://schemas.microsoft.com/office/drawing/2014/main" id="{C23161D2-B178-AC42-9306-4CBD9475E157}"/>
              </a:ext>
            </a:extLst>
          </p:cNvPr>
          <p:cNvSpPr txBox="1"/>
          <p:nvPr/>
        </p:nvSpPr>
        <p:spPr>
          <a:xfrm>
            <a:off x="6693769" y="187100"/>
            <a:ext cx="4990371" cy="369332"/>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a:solidFill>
                  <a:schemeClr val="bg1"/>
                </a:solidFill>
              </a:rPr>
              <a:t>Scénario 2</a:t>
            </a:r>
          </a:p>
        </p:txBody>
      </p:sp>
      <p:sp>
        <p:nvSpPr>
          <p:cNvPr id="6" name="ZoneTexte 5">
            <a:extLst>
              <a:ext uri="{FF2B5EF4-FFF2-40B4-BE49-F238E27FC236}">
                <a16:creationId xmlns:a16="http://schemas.microsoft.com/office/drawing/2014/main" id="{A81B6F9F-3FDC-BF41-B50F-E25B118AEAE5}"/>
              </a:ext>
            </a:extLst>
          </p:cNvPr>
          <p:cNvSpPr txBox="1"/>
          <p:nvPr/>
        </p:nvSpPr>
        <p:spPr>
          <a:xfrm>
            <a:off x="79902" y="301131"/>
            <a:ext cx="516733" cy="400110"/>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a:solidFill>
                  <a:schemeClr val="bg1"/>
                </a:solidFill>
              </a:rPr>
              <a:t>1</a:t>
            </a:r>
          </a:p>
        </p:txBody>
      </p:sp>
      <p:sp>
        <p:nvSpPr>
          <p:cNvPr id="23" name="ZoneTexte 22">
            <a:extLst>
              <a:ext uri="{FF2B5EF4-FFF2-40B4-BE49-F238E27FC236}">
                <a16:creationId xmlns:a16="http://schemas.microsoft.com/office/drawing/2014/main" id="{9CC57943-90D5-BF47-AB4C-4CC147708065}"/>
              </a:ext>
            </a:extLst>
          </p:cNvPr>
          <p:cNvSpPr txBox="1"/>
          <p:nvPr/>
        </p:nvSpPr>
        <p:spPr>
          <a:xfrm>
            <a:off x="6177842" y="311293"/>
            <a:ext cx="516733" cy="400110"/>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a:solidFill>
                  <a:schemeClr val="bg1"/>
                </a:solidFill>
              </a:rPr>
              <a:t>2</a:t>
            </a:r>
          </a:p>
        </p:txBody>
      </p:sp>
      <p:sp>
        <p:nvSpPr>
          <p:cNvPr id="3" name="Espace réservé du numéro de diapositive 2">
            <a:extLst>
              <a:ext uri="{FF2B5EF4-FFF2-40B4-BE49-F238E27FC236}">
                <a16:creationId xmlns:a16="http://schemas.microsoft.com/office/drawing/2014/main" id="{17235D83-E2C7-B28B-F6D8-89FF9F05928C}"/>
              </a:ext>
            </a:extLst>
          </p:cNvPr>
          <p:cNvSpPr>
            <a:spLocks noGrp="1"/>
          </p:cNvSpPr>
          <p:nvPr>
            <p:ph type="sldNum" sz="quarter" idx="12"/>
          </p:nvPr>
        </p:nvSpPr>
        <p:spPr/>
        <p:txBody>
          <a:bodyPr/>
          <a:lstStyle/>
          <a:p>
            <a:fld id="{C1B74A01-D848-45BF-A8A5-B8DA32B8DF00}" type="slidenum">
              <a:rPr lang="en-GB" smtClean="0"/>
              <a:t>11</a:t>
            </a:fld>
            <a:endParaRPr lang="en-GB"/>
          </a:p>
        </p:txBody>
      </p:sp>
      <p:sp>
        <p:nvSpPr>
          <p:cNvPr id="25" name="ZoneTexte 24">
            <a:extLst>
              <a:ext uri="{FF2B5EF4-FFF2-40B4-BE49-F238E27FC236}">
                <a16:creationId xmlns:a16="http://schemas.microsoft.com/office/drawing/2014/main" id="{B48FCD2A-45EB-B027-FD92-0D2E716172EB}"/>
              </a:ext>
            </a:extLst>
          </p:cNvPr>
          <p:cNvSpPr txBox="1"/>
          <p:nvPr/>
        </p:nvSpPr>
        <p:spPr>
          <a:xfrm>
            <a:off x="4596991" y="6457890"/>
            <a:ext cx="1017233" cy="400110"/>
          </a:xfrm>
          <a:prstGeom prst="rect">
            <a:avLst/>
          </a:prstGeom>
          <a:noFill/>
        </p:spPr>
        <p:txBody>
          <a:bodyPr wrap="square" rtlCol="0">
            <a:spAutoFit/>
          </a:bodyPr>
          <a:lstStyle/>
          <a:p>
            <a:pPr algn="ctr"/>
            <a:r>
              <a:rPr lang="fr-FR" sz="1000" i="1" dirty="0">
                <a:solidFill>
                  <a:srgbClr val="FF0000"/>
                </a:solidFill>
              </a:rPr>
              <a:t>60 % des étudiants</a:t>
            </a:r>
          </a:p>
        </p:txBody>
      </p:sp>
      <p:sp>
        <p:nvSpPr>
          <p:cNvPr id="27" name="ZoneTexte 26">
            <a:extLst>
              <a:ext uri="{FF2B5EF4-FFF2-40B4-BE49-F238E27FC236}">
                <a16:creationId xmlns:a16="http://schemas.microsoft.com/office/drawing/2014/main" id="{B4A303A8-5282-141A-264A-0F65B5D6CB68}"/>
              </a:ext>
            </a:extLst>
          </p:cNvPr>
          <p:cNvSpPr txBox="1"/>
          <p:nvPr/>
        </p:nvSpPr>
        <p:spPr>
          <a:xfrm>
            <a:off x="6610636" y="6457890"/>
            <a:ext cx="1017233" cy="400110"/>
          </a:xfrm>
          <a:prstGeom prst="rect">
            <a:avLst/>
          </a:prstGeom>
          <a:noFill/>
        </p:spPr>
        <p:txBody>
          <a:bodyPr wrap="square" rtlCol="0">
            <a:spAutoFit/>
          </a:bodyPr>
          <a:lstStyle/>
          <a:p>
            <a:pPr algn="ctr"/>
            <a:r>
              <a:rPr lang="fr-FR" sz="1000" i="1" dirty="0">
                <a:solidFill>
                  <a:srgbClr val="FF0000"/>
                </a:solidFill>
              </a:rPr>
              <a:t>40 % des étudiants</a:t>
            </a:r>
          </a:p>
        </p:txBody>
      </p:sp>
      <p:sp>
        <p:nvSpPr>
          <p:cNvPr id="28" name="ZoneTexte 27">
            <a:extLst>
              <a:ext uri="{FF2B5EF4-FFF2-40B4-BE49-F238E27FC236}">
                <a16:creationId xmlns:a16="http://schemas.microsoft.com/office/drawing/2014/main" id="{988D30F6-F0E0-0DFB-233F-056C6C1A5964}"/>
              </a:ext>
            </a:extLst>
          </p:cNvPr>
          <p:cNvSpPr txBox="1"/>
          <p:nvPr/>
        </p:nvSpPr>
        <p:spPr>
          <a:xfrm>
            <a:off x="7343877" y="1166842"/>
            <a:ext cx="4030216" cy="3508653"/>
          </a:xfrm>
          <a:prstGeom prst="rect">
            <a:avLst/>
          </a:prstGeom>
          <a:noFill/>
        </p:spPr>
        <p:txBody>
          <a:bodyPr wrap="square" rtlCol="0">
            <a:spAutoFit/>
          </a:bodyPr>
          <a:lstStyle/>
          <a:p>
            <a:r>
              <a:rPr lang="fr-FR" sz="1200" b="1" u="sng" dirty="0">
                <a:solidFill>
                  <a:schemeClr val="accent1"/>
                </a:solidFill>
              </a:rPr>
              <a:t>Pour l’étudiant</a:t>
            </a:r>
          </a:p>
          <a:p>
            <a:pPr marL="285750" indent="-285750">
              <a:buFont typeface="Wingdings" panose="05000000000000000000" pitchFamily="2" charset="2"/>
              <a:buChar char="v"/>
            </a:pPr>
            <a:r>
              <a:rPr lang="fr-FR" sz="1200" dirty="0">
                <a:solidFill>
                  <a:srgbClr val="002060"/>
                </a:solidFill>
              </a:rPr>
              <a:t>Coût d’hébergement (loyer et charges)</a:t>
            </a:r>
          </a:p>
          <a:p>
            <a:pPr marL="285750" indent="-285750">
              <a:buFont typeface="Wingdings" panose="05000000000000000000" pitchFamily="2" charset="2"/>
              <a:buChar char="v"/>
            </a:pPr>
            <a:r>
              <a:rPr lang="fr-FR" sz="1200" dirty="0">
                <a:solidFill>
                  <a:srgbClr val="002060"/>
                </a:solidFill>
              </a:rPr>
              <a:t>Bénéfices/coûts psychologiques</a:t>
            </a:r>
          </a:p>
          <a:p>
            <a:pPr marL="742950" lvl="1" indent="-285750">
              <a:buFont typeface="Arial" panose="020B0604020202020204" pitchFamily="34" charset="0"/>
              <a:buChar char="•"/>
            </a:pPr>
            <a:r>
              <a:rPr lang="fr-FR" sz="1100" dirty="0">
                <a:solidFill>
                  <a:srgbClr val="002060"/>
                </a:solidFill>
              </a:rPr>
              <a:t>Meilleure intégration sociale dans la vie étudiante</a:t>
            </a:r>
          </a:p>
          <a:p>
            <a:pPr marL="742950" lvl="1" indent="-285750">
              <a:buFont typeface="Arial" panose="020B0604020202020204" pitchFamily="34" charset="0"/>
              <a:buChar char="•"/>
            </a:pPr>
            <a:r>
              <a:rPr lang="fr-FR" sz="1100" dirty="0">
                <a:solidFill>
                  <a:srgbClr val="002060"/>
                </a:solidFill>
              </a:rPr>
              <a:t>Diminution du risque de conflits familiaux </a:t>
            </a:r>
          </a:p>
          <a:p>
            <a:pPr marL="742950" lvl="1" indent="-285750">
              <a:buFont typeface="Arial" panose="020B0604020202020204" pitchFamily="34" charset="0"/>
              <a:buChar char="•"/>
            </a:pPr>
            <a:r>
              <a:rPr lang="fr-FR" sz="1100" dirty="0">
                <a:solidFill>
                  <a:srgbClr val="002060"/>
                </a:solidFill>
              </a:rPr>
              <a:t>Confort potentiellement moindre que chez les parents</a:t>
            </a:r>
          </a:p>
          <a:p>
            <a:pPr marL="285750" indent="-285750">
              <a:buFont typeface="Wingdings" panose="05000000000000000000" pitchFamily="2" charset="2"/>
              <a:buChar char="v"/>
            </a:pPr>
            <a:r>
              <a:rPr lang="fr-FR" sz="1200" dirty="0">
                <a:solidFill>
                  <a:srgbClr val="002060"/>
                </a:solidFill>
              </a:rPr>
              <a:t>Meilleure autonomie de l’étudiant</a:t>
            </a:r>
          </a:p>
          <a:p>
            <a:pPr marL="285750" indent="-285750">
              <a:buFont typeface="Wingdings" panose="05000000000000000000" pitchFamily="2" charset="2"/>
              <a:buChar char="v"/>
            </a:pPr>
            <a:r>
              <a:rPr lang="fr-FR" sz="1200" dirty="0">
                <a:solidFill>
                  <a:srgbClr val="002060"/>
                </a:solidFill>
              </a:rPr>
              <a:t>Meilleure espérance de revenus pendant toute la vie active liée à une meilleure réussite scolaire, car :</a:t>
            </a:r>
          </a:p>
          <a:p>
            <a:pPr marL="742950" lvl="1" indent="-285750">
              <a:buFont typeface="Arial" panose="020B0604020202020204" pitchFamily="34" charset="0"/>
              <a:buChar char="•"/>
            </a:pPr>
            <a:r>
              <a:rPr lang="fr-FR" sz="1100" dirty="0">
                <a:solidFill>
                  <a:srgbClr val="002060"/>
                </a:solidFill>
              </a:rPr>
              <a:t>Proximité avec campus (surtout en région)</a:t>
            </a:r>
          </a:p>
          <a:p>
            <a:pPr marL="742950" lvl="1" indent="-285750">
              <a:buFont typeface="Arial" panose="020B0604020202020204" pitchFamily="34" charset="0"/>
              <a:buChar char="•"/>
            </a:pPr>
            <a:r>
              <a:rPr lang="fr-FR" sz="1100" dirty="0">
                <a:solidFill>
                  <a:srgbClr val="002060"/>
                </a:solidFill>
              </a:rPr>
              <a:t>Cadre/environnement : présence d’autres étudiants, des salles de travail…</a:t>
            </a:r>
          </a:p>
          <a:p>
            <a:r>
              <a:rPr lang="fr-FR" sz="1200" b="1" u="sng" dirty="0">
                <a:solidFill>
                  <a:srgbClr val="CC3399"/>
                </a:solidFill>
              </a:rPr>
              <a:t>Pour l’Etat</a:t>
            </a:r>
          </a:p>
          <a:p>
            <a:pPr marL="285750" indent="-285750">
              <a:buFont typeface="Wingdings" panose="05000000000000000000" pitchFamily="2" charset="2"/>
              <a:buChar char="v"/>
            </a:pPr>
            <a:r>
              <a:rPr lang="fr-FR" sz="1200" dirty="0">
                <a:solidFill>
                  <a:srgbClr val="002060"/>
                </a:solidFill>
              </a:rPr>
              <a:t>Coût public de construction du logement (subvention)</a:t>
            </a:r>
          </a:p>
          <a:p>
            <a:pPr marL="285750" indent="-285750">
              <a:buFont typeface="Wingdings" panose="05000000000000000000" pitchFamily="2" charset="2"/>
              <a:buChar char="v"/>
            </a:pPr>
            <a:r>
              <a:rPr lang="fr-FR" sz="1200" dirty="0">
                <a:solidFill>
                  <a:srgbClr val="002060"/>
                </a:solidFill>
              </a:rPr>
              <a:t>Meilleure espérance de recettes fiscales découlant du meilleur revenu ci-dessus (impôts, TVA…)</a:t>
            </a:r>
          </a:p>
          <a:p>
            <a:r>
              <a:rPr lang="fr-FR" sz="1200" b="1" u="sng" dirty="0">
                <a:solidFill>
                  <a:schemeClr val="accent6">
                    <a:lumMod val="50000"/>
                  </a:schemeClr>
                </a:solidFill>
              </a:rPr>
              <a:t>Pour la Société</a:t>
            </a:r>
          </a:p>
          <a:p>
            <a:pPr marL="285750" indent="-285750">
              <a:buFont typeface="Wingdings" panose="05000000000000000000" pitchFamily="2" charset="2"/>
              <a:buChar char="v"/>
            </a:pPr>
            <a:r>
              <a:rPr lang="fr-FR" sz="1200" dirty="0">
                <a:solidFill>
                  <a:srgbClr val="002060"/>
                </a:solidFill>
              </a:rPr>
              <a:t>Externalités sociales liées à une meilleure réussite scolaire (justice, santé, productivité…)</a:t>
            </a:r>
          </a:p>
        </p:txBody>
      </p:sp>
    </p:spTree>
    <p:extLst>
      <p:ext uri="{BB962C8B-B14F-4D97-AF65-F5344CB8AC3E}">
        <p14:creationId xmlns:p14="http://schemas.microsoft.com/office/powerpoint/2010/main" val="225933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A890C3-F4E6-09ED-1EAD-85DF634B114A}"/>
              </a:ext>
            </a:extLst>
          </p:cNvPr>
          <p:cNvSpPr>
            <a:spLocks noGrp="1"/>
          </p:cNvSpPr>
          <p:nvPr>
            <p:ph type="title"/>
          </p:nvPr>
        </p:nvSpPr>
        <p:spPr>
          <a:xfrm>
            <a:off x="838200" y="136525"/>
            <a:ext cx="10515600" cy="458281"/>
          </a:xfrm>
        </p:spPr>
        <p:txBody>
          <a:bodyPr>
            <a:normAutofit fontScale="90000"/>
          </a:bodyPr>
          <a:lstStyle/>
          <a:p>
            <a:pPr algn="ctr"/>
            <a:r>
              <a:rPr lang="fr-FR" sz="3200" dirty="0">
                <a:solidFill>
                  <a:srgbClr val="002060"/>
                </a:solidFill>
              </a:rPr>
              <a:t>Synthèse des stratégies de monétarisation des impacts – scénario 1 </a:t>
            </a:r>
          </a:p>
        </p:txBody>
      </p:sp>
      <p:sp>
        <p:nvSpPr>
          <p:cNvPr id="4" name="Espace réservé du numéro de diapositive 3">
            <a:extLst>
              <a:ext uri="{FF2B5EF4-FFF2-40B4-BE49-F238E27FC236}">
                <a16:creationId xmlns:a16="http://schemas.microsoft.com/office/drawing/2014/main" id="{3FC4755A-B517-3C39-0FCB-DCF9E9D10D3E}"/>
              </a:ext>
            </a:extLst>
          </p:cNvPr>
          <p:cNvSpPr>
            <a:spLocks noGrp="1"/>
          </p:cNvSpPr>
          <p:nvPr>
            <p:ph type="sldNum" sz="quarter" idx="12"/>
          </p:nvPr>
        </p:nvSpPr>
        <p:spPr/>
        <p:txBody>
          <a:bodyPr/>
          <a:lstStyle/>
          <a:p>
            <a:fld id="{3797124D-110B-40F6-AD5D-61A9D620943F}" type="slidenum">
              <a:rPr lang="fr-FR" smtClean="0"/>
              <a:t>12</a:t>
            </a:fld>
            <a:endParaRPr lang="fr-FR"/>
          </a:p>
        </p:txBody>
      </p:sp>
      <p:graphicFrame>
        <p:nvGraphicFramePr>
          <p:cNvPr id="5" name="Tableau 4">
            <a:extLst>
              <a:ext uri="{FF2B5EF4-FFF2-40B4-BE49-F238E27FC236}">
                <a16:creationId xmlns:a16="http://schemas.microsoft.com/office/drawing/2014/main" id="{CDC78C9F-959E-E2A4-51C9-A8187538019F}"/>
              </a:ext>
            </a:extLst>
          </p:cNvPr>
          <p:cNvGraphicFramePr>
            <a:graphicFrameLocks noGrp="1"/>
          </p:cNvGraphicFramePr>
          <p:nvPr>
            <p:extLst>
              <p:ext uri="{D42A27DB-BD31-4B8C-83A1-F6EECF244321}">
                <p14:modId xmlns:p14="http://schemas.microsoft.com/office/powerpoint/2010/main" val="3399595876"/>
              </p:ext>
            </p:extLst>
          </p:nvPr>
        </p:nvGraphicFramePr>
        <p:xfrm>
          <a:off x="272248" y="795447"/>
          <a:ext cx="11647504" cy="5626238"/>
        </p:xfrm>
        <a:graphic>
          <a:graphicData uri="http://schemas.openxmlformats.org/drawingml/2006/table">
            <a:tbl>
              <a:tblPr firstRow="1" bandRow="1">
                <a:tableStyleId>{00A15C55-8517-42AA-B614-E9B94910E393}</a:tableStyleId>
              </a:tblPr>
              <a:tblGrid>
                <a:gridCol w="1726234">
                  <a:extLst>
                    <a:ext uri="{9D8B030D-6E8A-4147-A177-3AD203B41FA5}">
                      <a16:colId xmlns:a16="http://schemas.microsoft.com/office/drawing/2014/main" val="3877109365"/>
                    </a:ext>
                  </a:extLst>
                </a:gridCol>
                <a:gridCol w="6279244">
                  <a:extLst>
                    <a:ext uri="{9D8B030D-6E8A-4147-A177-3AD203B41FA5}">
                      <a16:colId xmlns:a16="http://schemas.microsoft.com/office/drawing/2014/main" val="3209427868"/>
                    </a:ext>
                  </a:extLst>
                </a:gridCol>
                <a:gridCol w="3642026">
                  <a:extLst>
                    <a:ext uri="{9D8B030D-6E8A-4147-A177-3AD203B41FA5}">
                      <a16:colId xmlns:a16="http://schemas.microsoft.com/office/drawing/2014/main" val="1650340620"/>
                    </a:ext>
                  </a:extLst>
                </a:gridCol>
              </a:tblGrid>
              <a:tr h="336469">
                <a:tc>
                  <a:txBody>
                    <a:bodyPr/>
                    <a:lstStyle/>
                    <a:p>
                      <a:r>
                        <a:rPr lang="fr-FR" noProof="0"/>
                        <a:t>Impact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fr-FR" noProof="0" dirty="0"/>
                        <a:t>Méthode proposée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fr-FR" noProof="0"/>
                        <a:t>Sources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86471156"/>
                  </a:ext>
                </a:extLst>
              </a:tr>
              <a:tr h="1486070">
                <a:tc>
                  <a:txBody>
                    <a:bodyPr/>
                    <a:lstStyle/>
                    <a:p>
                      <a:r>
                        <a:rPr lang="fr-FR" sz="1200" b="1" noProof="0" dirty="0"/>
                        <a:t>Gains de pouvoir d’achat – loyer plus bas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80975" indent="-180975">
                        <a:buFont typeface="Arial" panose="020B0604020202020204" pitchFamily="34" charset="0"/>
                        <a:buChar char="•"/>
                      </a:pPr>
                      <a:r>
                        <a:rPr lang="fr-FR" sz="1000" noProof="0" dirty="0"/>
                        <a:t>Ampleur : </a:t>
                      </a:r>
                    </a:p>
                    <a:p>
                      <a:pPr marL="638175" lvl="1" indent="-180975">
                        <a:buFont typeface="Wingdings" panose="05000000000000000000" pitchFamily="2" charset="2"/>
                        <a:buChar char="Ø"/>
                      </a:pPr>
                      <a:r>
                        <a:rPr lang="fr-FR" sz="1000" noProof="0" dirty="0"/>
                        <a:t>Loyer en résidence étudiante : analyse région par région des loyers moyens (CC) dans les résidences conventionnées Crous et hors Crous (cf. annexes méthodologiques pour plus de détails)</a:t>
                      </a:r>
                    </a:p>
                    <a:p>
                      <a:pPr marL="638175" lvl="1" indent="-180975">
                        <a:buFont typeface="Wingdings" panose="05000000000000000000" pitchFamily="2" charset="2"/>
                        <a:buChar char="Ø"/>
                      </a:pPr>
                      <a:r>
                        <a:rPr lang="fr-FR" sz="1000" noProof="0" dirty="0"/>
                        <a:t>Loyer dans le parc privé : montant moyen HC région par région issus de 2 études ajoutée des charges moyennes dans le parc privé</a:t>
                      </a:r>
                    </a:p>
                    <a:p>
                      <a:pPr marL="638175" lvl="1" indent="-180975">
                        <a:buFont typeface="Wingdings" panose="05000000000000000000" pitchFamily="2" charset="2"/>
                        <a:buChar char="Ø"/>
                      </a:pPr>
                      <a:r>
                        <a:rPr lang="fr-FR" sz="1000" noProof="0" dirty="0"/>
                        <a:t>Loyers déduits des montants moyens d’aide au logement (APL) calculés en fonction des loyers dans chaque région</a:t>
                      </a:r>
                    </a:p>
                    <a:p>
                      <a:pPr marL="638175" lvl="1" indent="-180975">
                        <a:buFont typeface="Wingdings" panose="05000000000000000000" pitchFamily="2" charset="2"/>
                        <a:buChar char="Ø"/>
                      </a:pPr>
                      <a:r>
                        <a:rPr lang="fr-FR" sz="1000" noProof="0" dirty="0"/>
                        <a:t>Moyenne nationale de l’ampleur entre parc privé et logement social étudiant calculée sur les montants régionaux pondérés par les effectifs étudiants dans chaque région</a:t>
                      </a:r>
                    </a:p>
                    <a:p>
                      <a:pPr marL="180975" indent="-180975">
                        <a:buFont typeface="Arial" panose="020B0604020202020204" pitchFamily="34" charset="0"/>
                        <a:buChar char="•"/>
                      </a:pPr>
                      <a:r>
                        <a:rPr lang="fr-FR" sz="1000" noProof="0" dirty="0"/>
                        <a:t>Monétarisation : directe</a:t>
                      </a:r>
                    </a:p>
                  </a:txBody>
                  <a:tcPr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80975" indent="-180975">
                        <a:buFont typeface="Arial" panose="020B0604020202020204" pitchFamily="34" charset="0"/>
                        <a:buChar char="•"/>
                      </a:pPr>
                      <a:r>
                        <a:rPr lang="fr-FR" sz="900" noProof="0" dirty="0"/>
                        <a:t>Loyers en résidence étudiante : sites des Crous, observatoires territoriaux du logement étudiant, exemples de résidences de bailleurs sociaux (</a:t>
                      </a:r>
                      <a:r>
                        <a:rPr lang="fr-FR" sz="900" noProof="0" dirty="0" err="1"/>
                        <a:t>Espacil</a:t>
                      </a:r>
                      <a:r>
                        <a:rPr lang="fr-FR" sz="900" noProof="0" dirty="0"/>
                        <a:t>, Fac Habitat…)</a:t>
                      </a:r>
                    </a:p>
                    <a:p>
                      <a:pPr marL="180975" indent="-180975">
                        <a:buFont typeface="Arial" panose="020B0604020202020204" pitchFamily="34" charset="0"/>
                        <a:buChar char="•"/>
                      </a:pPr>
                      <a:r>
                        <a:rPr lang="fr-FR" sz="900" noProof="0" dirty="0"/>
                        <a:t>Loyers parc privé </a:t>
                      </a:r>
                      <a:r>
                        <a:rPr lang="fr-FR" sz="900" noProof="0" dirty="0">
                          <a:sym typeface="Wingdings" panose="05000000000000000000" pitchFamily="2" charset="2"/>
                        </a:rPr>
                        <a:t> </a:t>
                      </a:r>
                      <a:r>
                        <a:rPr lang="fr-FR" sz="900" b="0" noProof="0" dirty="0">
                          <a:sym typeface="Wingdings" panose="05000000000000000000" pitchFamily="2" charset="2"/>
                        </a:rPr>
                        <a:t>étude de </a:t>
                      </a:r>
                      <a:r>
                        <a:rPr lang="fr-FR" sz="900" b="0" noProof="0" dirty="0" err="1">
                          <a:sym typeface="Wingdings" panose="05000000000000000000" pitchFamily="2" charset="2"/>
                        </a:rPr>
                        <a:t>LocService</a:t>
                      </a:r>
                      <a:r>
                        <a:rPr lang="fr-FR" sz="900" b="0" noProof="0" dirty="0">
                          <a:sym typeface="Wingdings" panose="05000000000000000000" pitchFamily="2" charset="2"/>
                        </a:rPr>
                        <a:t> (2020) et étude de l’ANIL basée sur les résultats des observatoires locaux des loyers (2020)</a:t>
                      </a:r>
                    </a:p>
                    <a:p>
                      <a:pPr marL="180975" indent="-180975">
                        <a:buFont typeface="Arial" panose="020B0604020202020204" pitchFamily="34" charset="0"/>
                        <a:buChar char="•"/>
                      </a:pPr>
                      <a:r>
                        <a:rPr lang="fr-FR" sz="900" b="0" noProof="0" dirty="0">
                          <a:sym typeface="Wingdings" panose="05000000000000000000" pitchFamily="2" charset="2"/>
                        </a:rPr>
                        <a:t>Charges dans le parc privé : Agence nationale de contrôle du logement social (2020)</a:t>
                      </a:r>
                    </a:p>
                    <a:p>
                      <a:pPr marL="180975" indent="-180975">
                        <a:buFont typeface="Arial" panose="020B0604020202020204" pitchFamily="34" charset="0"/>
                        <a:buChar char="•"/>
                      </a:pPr>
                      <a:r>
                        <a:rPr lang="fr-FR" sz="900" b="0" noProof="0" dirty="0">
                          <a:sym typeface="Wingdings" panose="05000000000000000000" pitchFamily="2" charset="2"/>
                        </a:rPr>
                        <a:t>Estimations des APL : simulations réalisées sur le site de la CAF</a:t>
                      </a:r>
                    </a:p>
                    <a:p>
                      <a:pPr marL="180975" indent="-180975">
                        <a:buFont typeface="Arial" panose="020B0604020202020204" pitchFamily="34" charset="0"/>
                        <a:buChar char="•"/>
                      </a:pPr>
                      <a:r>
                        <a:rPr lang="fr-FR" sz="900" noProof="0" dirty="0"/>
                        <a:t>Effectifs étudiants par région : Atlas INSPE (effectifs 2019-2020)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70531965"/>
                  </a:ext>
                </a:extLst>
              </a:tr>
              <a:tr h="644898">
                <a:tc>
                  <a:txBody>
                    <a:bodyPr/>
                    <a:lstStyle/>
                    <a:p>
                      <a:r>
                        <a:rPr lang="fr-FR" sz="1200" b="1" noProof="0" dirty="0"/>
                        <a:t>Aides au logement publiques évitées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180975" indent="-180975">
                        <a:buFont typeface="Arial" panose="020B0604020202020204" pitchFamily="34" charset="0"/>
                        <a:buChar char="•"/>
                      </a:pPr>
                      <a:r>
                        <a:rPr lang="fr-FR" sz="1000" noProof="0" dirty="0"/>
                        <a:t>Montants moyens des aides au logement calculés pour chaque région pour les studios étudiants conventionnés et les studios dans le parc privé</a:t>
                      </a:r>
                    </a:p>
                    <a:p>
                      <a:pPr marL="180975" indent="-180975">
                        <a:buFont typeface="Arial" panose="020B0604020202020204" pitchFamily="34" charset="0"/>
                        <a:buChar char="•"/>
                      </a:pPr>
                      <a:r>
                        <a:rPr lang="fr-FR" sz="1000" noProof="0" dirty="0"/>
                        <a:t>Moyenne nationale de l’ampleur entre les logements calculée sur les montants régionaux pondérés par les effectifs étudiants de chaque région</a:t>
                      </a: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b="0" noProof="0" dirty="0">
                          <a:sym typeface="Wingdings" panose="05000000000000000000" pitchFamily="2" charset="2"/>
                        </a:rPr>
                        <a:t>Estimations des APL : simulations réalisées sur le site de la CAF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noProof="0" dirty="0"/>
                        <a:t>Effectifs étudiants par région : Atlas INSPE (effectifs 2019-2020)</a:t>
                      </a: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262124573"/>
                  </a:ext>
                </a:extLst>
              </a:tr>
              <a:tr h="588820">
                <a:tc>
                  <a:txBody>
                    <a:bodyPr/>
                    <a:lstStyle/>
                    <a:p>
                      <a:r>
                        <a:rPr lang="fr-FR" sz="1200" b="1" noProof="0" dirty="0"/>
                        <a:t>Réussite scolaire – meilleure espérance de revenu</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rowSpan="3">
                  <a:txBody>
                    <a:bodyPr/>
                    <a:lstStyle/>
                    <a:p>
                      <a:pPr marL="180975" indent="-180975">
                        <a:buFont typeface="Arial" panose="020B0604020202020204" pitchFamily="34" charset="0"/>
                        <a:buChar char="•"/>
                      </a:pPr>
                      <a:r>
                        <a:rPr lang="fr-FR" sz="1000" noProof="0" dirty="0"/>
                        <a:t>Taux de réussite des étudiants en licence en 3 ans par origine sociale (enquête MESRI)</a:t>
                      </a:r>
                    </a:p>
                    <a:p>
                      <a:pPr marL="180975" indent="-180975">
                        <a:buFont typeface="Arial" panose="020B0604020202020204" pitchFamily="34" charset="0"/>
                        <a:buChar char="•"/>
                      </a:pPr>
                      <a:r>
                        <a:rPr lang="fr-FR" sz="1000" noProof="0" dirty="0"/>
                        <a:t>Taux de réussite des masters pas influencés par l’origine sociale (voir enquête master MESRI)</a:t>
                      </a:r>
                    </a:p>
                    <a:p>
                      <a:pPr marL="180975" indent="-180975">
                        <a:buFont typeface="Arial" panose="020B0604020202020204" pitchFamily="34" charset="0"/>
                        <a:buChar char="•"/>
                      </a:pPr>
                      <a:r>
                        <a:rPr lang="fr-FR" sz="1000" noProof="0" dirty="0"/>
                        <a:t>Etudiant potentiellement diplômé tous les 3 ans dans un logement étudiant pendant 30 ans (dépend du taux de réussite)</a:t>
                      </a:r>
                    </a:p>
                    <a:p>
                      <a:pPr marL="180975" indent="-180975">
                        <a:buFont typeface="Arial" panose="020B0604020202020204" pitchFamily="34" charset="0"/>
                        <a:buChar char="•"/>
                      </a:pPr>
                      <a:r>
                        <a:rPr lang="fr-FR" sz="1000" noProof="0" dirty="0"/>
                        <a:t>Ampleur : </a:t>
                      </a:r>
                    </a:p>
                    <a:p>
                      <a:pPr marL="638175" lvl="1" indent="-180975">
                        <a:buFont typeface="Wingdings" panose="05000000000000000000" pitchFamily="2" charset="2"/>
                        <a:buChar char="Ø"/>
                      </a:pPr>
                      <a:r>
                        <a:rPr lang="fr-FR" sz="1000" noProof="0" dirty="0"/>
                        <a:t>80% (hypothèse) de l’écart de réussite en licence entre étudiants d’origine sociale </a:t>
                      </a:r>
                      <a:r>
                        <a:rPr lang="fr-FR" sz="1000" noProof="0" dirty="0">
                          <a:sym typeface="Wingdings" panose="05000000000000000000" pitchFamily="2" charset="2"/>
                        </a:rPr>
                        <a:t>assez défavorisée et très favorisée vs taux de réussite national des étudiants d’origine </a:t>
                      </a:r>
                      <a:r>
                        <a:rPr lang="fr-FR" sz="1000" u="sng" noProof="0" dirty="0">
                          <a:sym typeface="Wingdings" panose="05000000000000000000" pitchFamily="2" charset="2"/>
                        </a:rPr>
                        <a:t>assez défavorisée</a:t>
                      </a:r>
                      <a:endParaRPr lang="fr-FR" sz="1000" u="sng" noProof="0" dirty="0"/>
                    </a:p>
                    <a:p>
                      <a:pPr marL="180975" indent="-180975">
                        <a:buFont typeface="Arial" panose="020B0604020202020204" pitchFamily="34" charset="0"/>
                        <a:buChar char="•"/>
                      </a:pPr>
                      <a:r>
                        <a:rPr lang="fr-FR" sz="1000" noProof="0" dirty="0"/>
                        <a:t>Monétarisation : valeurs du diplôme de licence (Bac+2 + Bac+3) en 3 ans </a:t>
                      </a:r>
                      <a:r>
                        <a:rPr lang="fr-FR" sz="1000" noProof="0" dirty="0">
                          <a:sym typeface="Wingdings" panose="05000000000000000000" pitchFamily="2" charset="2"/>
                        </a:rPr>
                        <a:t> cf. annexe avec un article qui modélise la survaleur pour les individus (revenus), pour l’Etat (recettes fiscales) et la Société (externalités sociales) lié à un niveau d’études supérieur</a:t>
                      </a:r>
                      <a:endParaRPr lang="fr-FR" sz="1000" noProof="0" dirty="0"/>
                    </a:p>
                  </a:txBody>
                  <a:tcPr anchor="ctr">
                    <a:solidFill>
                      <a:schemeClr val="bg1">
                        <a:lumMod val="95000"/>
                      </a:schemeClr>
                    </a:solidFill>
                  </a:tcPr>
                </a:tc>
                <a:tc rowSpan="3">
                  <a:txBody>
                    <a:bodyPr/>
                    <a:lstStyle/>
                    <a:p>
                      <a:pPr marL="171450" indent="-171450">
                        <a:buFont typeface="Arial" panose="020B0604020202020204" pitchFamily="34" charset="0"/>
                        <a:buChar char="•"/>
                      </a:pPr>
                      <a:r>
                        <a:rPr lang="fr-FR" sz="900" i="0" noProof="0" dirty="0"/>
                        <a:t>Taux de réussite -&gt; enquête MESRI : </a:t>
                      </a:r>
                      <a:r>
                        <a:rPr lang="fr-FR" sz="900" i="0" noProof="0" dirty="0">
                          <a:hlinkClick r:id="rId2"/>
                        </a:rPr>
                        <a:t>https://www.enseignementsup-recherche.gouv.fr/sites/default/files/2021-11/nf-sies-2021-24-15115.pdf</a:t>
                      </a:r>
                      <a:r>
                        <a:rPr lang="fr-FR" sz="900" i="0" noProof="0" dirty="0"/>
                        <a:t> </a:t>
                      </a:r>
                    </a:p>
                    <a:p>
                      <a:pPr marL="171450" indent="-171450">
                        <a:buFont typeface="Arial" panose="020B0604020202020204" pitchFamily="34" charset="0"/>
                        <a:buChar char="•"/>
                      </a:pPr>
                      <a:r>
                        <a:rPr lang="fr-FR" sz="900" i="1" noProof="0" dirty="0"/>
                        <a:t>« Les bénéfices socio-économiques des diplômes du supérieur »</a:t>
                      </a:r>
                      <a:r>
                        <a:rPr lang="fr-FR" sz="900" noProof="0" dirty="0"/>
                        <a:t>. A. Chéron &amp; P. </a:t>
                      </a:r>
                      <a:r>
                        <a:rPr lang="fr-FR" sz="900" noProof="0" dirty="0" err="1"/>
                        <a:t>Courtioux</a:t>
                      </a:r>
                      <a:r>
                        <a:rPr lang="fr-FR" sz="900" noProof="0" dirty="0"/>
                        <a:t>. EDHEC Business </a:t>
                      </a:r>
                      <a:r>
                        <a:rPr lang="fr-FR" sz="900" noProof="0" dirty="0" err="1"/>
                        <a:t>School</a:t>
                      </a:r>
                      <a:r>
                        <a:rPr lang="fr-FR" sz="900" noProof="0" dirty="0"/>
                        <a:t>. (mai 2018).</a:t>
                      </a:r>
                    </a:p>
                    <a:p>
                      <a:pPr marL="171450" indent="-171450">
                        <a:buFont typeface="Arial" panose="020B0604020202020204" pitchFamily="34" charset="0"/>
                        <a:buChar char="•"/>
                      </a:pPr>
                      <a:r>
                        <a:rPr lang="fr-FR" sz="900" noProof="0" dirty="0"/>
                        <a:t>Rapport Quinet (2019) – Guide de l’évaluation des investissement immobiliers de l’Etat dans le domaine de la recherche et de l’enseignement supérieur</a:t>
                      </a: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28093413"/>
                  </a:ext>
                </a:extLst>
              </a:tr>
              <a:tr h="588820">
                <a:tc>
                  <a:txBody>
                    <a:bodyPr/>
                    <a:lstStyle/>
                    <a:p>
                      <a:r>
                        <a:rPr lang="fr-FR" sz="1200" b="1" noProof="0" dirty="0"/>
                        <a:t>Réussite scolaire – meilleure espérance de recettes fiscales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vMerge="1">
                  <a:txBody>
                    <a:bodyPr/>
                    <a:lstStyle/>
                    <a:p>
                      <a:pPr marL="171450" indent="-171450">
                        <a:buFont typeface="Arial" panose="020B0604020202020204" pitchFamily="34" charset="0"/>
                        <a:buChar char="•"/>
                      </a:pPr>
                      <a:endParaRPr lang="fr-FR" sz="1100" noProof="0"/>
                    </a:p>
                  </a:txBody>
                  <a:tcPr anchor="ctr">
                    <a:solidFill>
                      <a:schemeClr val="bg1">
                        <a:lumMod val="95000"/>
                      </a:schemeClr>
                    </a:solidFill>
                  </a:tcPr>
                </a:tc>
                <a:tc vMerge="1">
                  <a:txBody>
                    <a:bodyPr/>
                    <a:lstStyle/>
                    <a:p>
                      <a:pPr marL="171450" indent="-171450">
                        <a:buFont typeface="Arial" panose="020B0604020202020204" pitchFamily="34" charset="0"/>
                        <a:buChar cha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211193257"/>
                  </a:ext>
                </a:extLst>
              </a:tr>
              <a:tr h="505598">
                <a:tc>
                  <a:txBody>
                    <a:bodyPr/>
                    <a:lstStyle/>
                    <a:p>
                      <a:r>
                        <a:rPr lang="fr-FR" sz="1200" b="1" noProof="0" dirty="0"/>
                        <a:t>Réussite scolaire – externalités sociales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vMerge="1">
                  <a:txBody>
                    <a:bodyPr/>
                    <a:lstStyle/>
                    <a:p>
                      <a:pPr marL="171450" indent="-171450">
                        <a:buFont typeface="Arial" panose="020B0604020202020204" pitchFamily="34" charset="0"/>
                        <a:buChar char="•"/>
                      </a:pPr>
                      <a:endParaRPr lang="fr-FR" sz="1100" noProof="0"/>
                    </a:p>
                  </a:txBody>
                  <a:tcPr anchor="ctr">
                    <a:solidFill>
                      <a:schemeClr val="bg1">
                        <a:lumMod val="95000"/>
                      </a:schemeClr>
                    </a:solidFill>
                  </a:tcPr>
                </a:tc>
                <a:tc vMerge="1">
                  <a:txBody>
                    <a:bodyPr/>
                    <a:lstStyle/>
                    <a:p>
                      <a:pPr marL="171450" indent="-171450">
                        <a:buFont typeface="Arial" panose="020B0604020202020204" pitchFamily="34" charset="0"/>
                        <a:buChar cha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86233254"/>
                  </a:ext>
                </a:extLst>
              </a:tr>
              <a:tr h="420586">
                <a:tc>
                  <a:txBody>
                    <a:bodyPr/>
                    <a:lstStyle/>
                    <a:p>
                      <a:r>
                        <a:rPr lang="fr-FR" sz="1200" b="1" noProof="0" dirty="0"/>
                        <a:t>Bénéfices psychologiques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171450" indent="-171450">
                        <a:buFont typeface="Arial" panose="020B0604020202020204" pitchFamily="34" charset="0"/>
                        <a:buChar char="•"/>
                      </a:pPr>
                      <a:r>
                        <a:rPr lang="fr-FR" sz="1000" noProof="0" dirty="0"/>
                        <a:t>Impact qualitatif</a:t>
                      </a:r>
                    </a:p>
                  </a:txBody>
                  <a:tcPr anchor="ctr">
                    <a:solidFill>
                      <a:schemeClr val="bg1">
                        <a:lumMod val="95000"/>
                      </a:schemeClr>
                    </a:solidFill>
                  </a:tcPr>
                </a:tc>
                <a:tc>
                  <a:txBody>
                    <a:bodyPr/>
                    <a:lstStyle/>
                    <a:p>
                      <a:pPr marL="171450" indent="-171450">
                        <a:buFont typeface="Arial" panose="020B0604020202020204" pitchFamily="34" charset="0"/>
                        <a:buChar cha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45086540"/>
                  </a:ext>
                </a:extLst>
              </a:tr>
              <a:tr h="504703">
                <a:tc>
                  <a:txBody>
                    <a:bodyPr/>
                    <a:lstStyle/>
                    <a:p>
                      <a:r>
                        <a:rPr lang="fr-FR" sz="1200" b="1" noProof="0" dirty="0"/>
                        <a:t>Coût public de construction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000" noProof="0" dirty="0">
                          <a:solidFill>
                            <a:schemeClr val="tx1"/>
                          </a:solidFill>
                        </a:rPr>
                        <a:t>Coût moyen de construction d’un logement social étudiant (hors construction Crous mais possiblement en gestion Crous) : moyenne des coûts moyens par logement HLM OPH, logement HLM ESH, logement autres </a:t>
                      </a:r>
                      <a:r>
                        <a:rPr lang="fr-FR" sz="1000" noProof="0" dirty="0">
                          <a:solidFill>
                            <a:schemeClr val="tx1"/>
                          </a:solidFill>
                          <a:sym typeface="Wingdings" panose="05000000000000000000" pitchFamily="2" charset="2"/>
                        </a:rPr>
                        <a:t> 89 125 €</a:t>
                      </a:r>
                    </a:p>
                    <a:p>
                      <a:pPr marL="171450" indent="-171450">
                        <a:buFont typeface="Arial" panose="020B0604020202020204" pitchFamily="34" charset="0"/>
                        <a:buChar char="•"/>
                      </a:pPr>
                      <a:r>
                        <a:rPr lang="fr-FR" sz="1000" noProof="0" dirty="0">
                          <a:solidFill>
                            <a:schemeClr val="tx1"/>
                          </a:solidFill>
                          <a:sym typeface="Wingdings" panose="05000000000000000000" pitchFamily="2" charset="2"/>
                        </a:rPr>
                        <a:t>Taux moyen de subvention pour les différents organismes HLM (OPH, ESH…)  11,5%</a:t>
                      </a:r>
                    </a:p>
                    <a:p>
                      <a:pPr marL="171450" indent="-171450">
                        <a:buFont typeface="Arial" panose="020B0604020202020204" pitchFamily="34" charset="0"/>
                        <a:buChar char="•"/>
                      </a:pPr>
                      <a:r>
                        <a:rPr lang="fr-FR" sz="1000" noProof="0" dirty="0">
                          <a:solidFill>
                            <a:schemeClr val="tx1"/>
                          </a:solidFill>
                          <a:sym typeface="Wingdings" panose="05000000000000000000" pitchFamily="2" charset="2"/>
                        </a:rPr>
                        <a:t>Les coûts publics sont majorés de 1,25 conformément aux recommandations de France Stratégie (COFP + PFRFP)</a:t>
                      </a:r>
                      <a:endParaRPr lang="fr-FR" sz="1000" noProof="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900" noProof="0" dirty="0">
                          <a:solidFill>
                            <a:schemeClr val="tx1"/>
                          </a:solidFill>
                        </a:rPr>
                        <a:t>Données fournies par la Fédération Nationale des Entreprises de l’Habitat Social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4452683"/>
                  </a:ext>
                </a:extLst>
              </a:tr>
            </a:tbl>
          </a:graphicData>
        </a:graphic>
      </p:graphicFrame>
    </p:spTree>
    <p:extLst>
      <p:ext uri="{BB962C8B-B14F-4D97-AF65-F5344CB8AC3E}">
        <p14:creationId xmlns:p14="http://schemas.microsoft.com/office/powerpoint/2010/main" val="239970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A890C3-F4E6-09ED-1EAD-85DF634B114A}"/>
              </a:ext>
            </a:extLst>
          </p:cNvPr>
          <p:cNvSpPr>
            <a:spLocks noGrp="1"/>
          </p:cNvSpPr>
          <p:nvPr>
            <p:ph type="title"/>
          </p:nvPr>
        </p:nvSpPr>
        <p:spPr>
          <a:xfrm>
            <a:off x="838200" y="70536"/>
            <a:ext cx="10515600" cy="609200"/>
          </a:xfrm>
        </p:spPr>
        <p:txBody>
          <a:bodyPr>
            <a:normAutofit/>
          </a:bodyPr>
          <a:lstStyle/>
          <a:p>
            <a:pPr algn="ctr"/>
            <a:r>
              <a:rPr lang="fr-FR" sz="2900" dirty="0">
                <a:solidFill>
                  <a:srgbClr val="002060"/>
                </a:solidFill>
              </a:rPr>
              <a:t>Synthèse des stratégies de monétarisation des impacts – scénario 2 </a:t>
            </a:r>
          </a:p>
        </p:txBody>
      </p:sp>
      <p:sp>
        <p:nvSpPr>
          <p:cNvPr id="4" name="Espace réservé du numéro de diapositive 3">
            <a:extLst>
              <a:ext uri="{FF2B5EF4-FFF2-40B4-BE49-F238E27FC236}">
                <a16:creationId xmlns:a16="http://schemas.microsoft.com/office/drawing/2014/main" id="{3FC4755A-B517-3C39-0FCB-DCF9E9D10D3E}"/>
              </a:ext>
            </a:extLst>
          </p:cNvPr>
          <p:cNvSpPr>
            <a:spLocks noGrp="1"/>
          </p:cNvSpPr>
          <p:nvPr>
            <p:ph type="sldNum" sz="quarter" idx="12"/>
          </p:nvPr>
        </p:nvSpPr>
        <p:spPr/>
        <p:txBody>
          <a:bodyPr/>
          <a:lstStyle/>
          <a:p>
            <a:fld id="{3797124D-110B-40F6-AD5D-61A9D620943F}" type="slidenum">
              <a:rPr lang="fr-FR" smtClean="0"/>
              <a:t>13</a:t>
            </a:fld>
            <a:endParaRPr lang="fr-FR" dirty="0"/>
          </a:p>
        </p:txBody>
      </p:sp>
      <p:graphicFrame>
        <p:nvGraphicFramePr>
          <p:cNvPr id="5" name="Tableau 4">
            <a:extLst>
              <a:ext uri="{FF2B5EF4-FFF2-40B4-BE49-F238E27FC236}">
                <a16:creationId xmlns:a16="http://schemas.microsoft.com/office/drawing/2014/main" id="{CDC78C9F-959E-E2A4-51C9-A8187538019F}"/>
              </a:ext>
            </a:extLst>
          </p:cNvPr>
          <p:cNvGraphicFramePr>
            <a:graphicFrameLocks noGrp="1"/>
          </p:cNvGraphicFramePr>
          <p:nvPr>
            <p:extLst>
              <p:ext uri="{D42A27DB-BD31-4B8C-83A1-F6EECF244321}">
                <p14:modId xmlns:p14="http://schemas.microsoft.com/office/powerpoint/2010/main" val="3914866424"/>
              </p:ext>
            </p:extLst>
          </p:nvPr>
        </p:nvGraphicFramePr>
        <p:xfrm>
          <a:off x="272248" y="807725"/>
          <a:ext cx="11647504" cy="5320141"/>
        </p:xfrm>
        <a:graphic>
          <a:graphicData uri="http://schemas.openxmlformats.org/drawingml/2006/table">
            <a:tbl>
              <a:tblPr firstRow="1" bandRow="1">
                <a:tableStyleId>{00A15C55-8517-42AA-B614-E9B94910E393}</a:tableStyleId>
              </a:tblPr>
              <a:tblGrid>
                <a:gridCol w="1726234">
                  <a:extLst>
                    <a:ext uri="{9D8B030D-6E8A-4147-A177-3AD203B41FA5}">
                      <a16:colId xmlns:a16="http://schemas.microsoft.com/office/drawing/2014/main" val="3877109365"/>
                    </a:ext>
                  </a:extLst>
                </a:gridCol>
                <a:gridCol w="6288870">
                  <a:extLst>
                    <a:ext uri="{9D8B030D-6E8A-4147-A177-3AD203B41FA5}">
                      <a16:colId xmlns:a16="http://schemas.microsoft.com/office/drawing/2014/main" val="3209427868"/>
                    </a:ext>
                  </a:extLst>
                </a:gridCol>
                <a:gridCol w="3632400">
                  <a:extLst>
                    <a:ext uri="{9D8B030D-6E8A-4147-A177-3AD203B41FA5}">
                      <a16:colId xmlns:a16="http://schemas.microsoft.com/office/drawing/2014/main" val="1650340620"/>
                    </a:ext>
                  </a:extLst>
                </a:gridCol>
              </a:tblGrid>
              <a:tr h="351633">
                <a:tc>
                  <a:txBody>
                    <a:bodyPr/>
                    <a:lstStyle/>
                    <a:p>
                      <a:r>
                        <a:rPr lang="fr-FR" noProof="0"/>
                        <a:t>Impact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fr-FR" noProof="0" dirty="0"/>
                        <a:t>Méthode proposée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fr-FR" noProof="0"/>
                        <a:t>Sources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86471156"/>
                  </a:ext>
                </a:extLst>
              </a:tr>
              <a:tr h="1553046">
                <a:tc>
                  <a:txBody>
                    <a:bodyPr/>
                    <a:lstStyle/>
                    <a:p>
                      <a:r>
                        <a:rPr lang="fr-FR" sz="1200" b="1" noProof="0" dirty="0"/>
                        <a:t>Coûts d’hébergement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80975" indent="-180975">
                        <a:buFont typeface="Arial" panose="020B0604020202020204" pitchFamily="34" charset="0"/>
                        <a:buChar char="•"/>
                      </a:pPr>
                      <a:r>
                        <a:rPr lang="fr-FR" sz="1000" noProof="0" dirty="0"/>
                        <a:t>Ampleur : </a:t>
                      </a:r>
                    </a:p>
                    <a:p>
                      <a:pPr marL="638175" lvl="1" indent="-180975">
                        <a:buFont typeface="Wingdings" panose="05000000000000000000" pitchFamily="2" charset="2"/>
                        <a:buChar char="Ø"/>
                      </a:pPr>
                      <a:r>
                        <a:rPr lang="fr-FR" sz="1000" noProof="0" dirty="0"/>
                        <a:t>Loyer en résidence étudiante : analyse région par région des loyers moyens (CC) dans les résidences conventionnées Crous et hors Crous (cf. annexes méthodologiques pour plus de détails)</a:t>
                      </a:r>
                    </a:p>
                    <a:p>
                      <a:pPr marL="638175" lvl="1" indent="-180975">
                        <a:buFont typeface="Wingdings" panose="05000000000000000000" pitchFamily="2" charset="2"/>
                        <a:buChar char="Ø"/>
                      </a:pPr>
                      <a:r>
                        <a:rPr lang="fr-FR" sz="1000" noProof="0" dirty="0"/>
                        <a:t>Loyer chez les parents : 0€ (hypothèse que le logement familial est le même dans les 2 cas donc pas de surcoût en contrefactuel)</a:t>
                      </a:r>
                    </a:p>
                    <a:p>
                      <a:pPr marL="638175" lvl="1" indent="-180975">
                        <a:buFont typeface="Wingdings" panose="05000000000000000000" pitchFamily="2" charset="2"/>
                        <a:buChar char="Ø"/>
                      </a:pPr>
                      <a:r>
                        <a:rPr lang="fr-FR" sz="1000" noProof="0" dirty="0"/>
                        <a:t>Loyers déduits des montants moyens d’aide au logement (APL) calculés en fonction des loyers dans chaque région</a:t>
                      </a:r>
                    </a:p>
                    <a:p>
                      <a:pPr marL="638175" lvl="1" indent="-180975">
                        <a:buFont typeface="Wingdings" panose="05000000000000000000" pitchFamily="2" charset="2"/>
                        <a:buChar char="Ø"/>
                      </a:pPr>
                      <a:r>
                        <a:rPr lang="fr-FR" sz="1000" noProof="0" dirty="0"/>
                        <a:t>Moyenne nationale de l’ampleur entre chez les parents et logement social étudiant calculée sur les montants régionaux pondérés par les effectifs étudiants dans chaque région</a:t>
                      </a:r>
                    </a:p>
                    <a:p>
                      <a:pPr marL="180975" indent="-180975">
                        <a:buFont typeface="Arial" panose="020B0604020202020204" pitchFamily="34" charset="0"/>
                        <a:buChar char="•"/>
                      </a:pPr>
                      <a:r>
                        <a:rPr lang="fr-FR" sz="1000" noProof="0" dirty="0"/>
                        <a:t>Monétarisation : directe</a:t>
                      </a:r>
                    </a:p>
                  </a:txBody>
                  <a:tcPr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180975" indent="-180975">
                        <a:buFont typeface="Arial" panose="020B0604020202020204" pitchFamily="34" charset="0"/>
                        <a:buChar char="•"/>
                      </a:pPr>
                      <a:r>
                        <a:rPr lang="fr-FR" sz="900" noProof="0" dirty="0"/>
                        <a:t>Loyers en résidence étudiante : sites des Crous, observatoires territoriaux du logement étudiant, exemples de résidences de bailleurs sociaux (</a:t>
                      </a:r>
                      <a:r>
                        <a:rPr lang="fr-FR" sz="900" noProof="0" dirty="0" err="1"/>
                        <a:t>Espacil</a:t>
                      </a:r>
                      <a:r>
                        <a:rPr lang="fr-FR" sz="900" noProof="0" dirty="0"/>
                        <a:t>, Fac Habitat…)</a:t>
                      </a:r>
                    </a:p>
                    <a:p>
                      <a:pPr marL="180975" indent="-180975">
                        <a:buFont typeface="Arial" panose="020B0604020202020204" pitchFamily="34" charset="0"/>
                        <a:buChar char="•"/>
                      </a:pPr>
                      <a:r>
                        <a:rPr lang="fr-FR" sz="900" b="0" noProof="0" dirty="0">
                          <a:sym typeface="Wingdings" panose="05000000000000000000" pitchFamily="2" charset="2"/>
                        </a:rPr>
                        <a:t>Estimations des APL : simulations réalisées sur le site de la CAF</a:t>
                      </a:r>
                    </a:p>
                    <a:p>
                      <a:pPr marL="180975" indent="-180975">
                        <a:buFont typeface="Arial" panose="020B0604020202020204" pitchFamily="34" charset="0"/>
                        <a:buChar char="•"/>
                      </a:pPr>
                      <a:r>
                        <a:rPr lang="fr-FR" sz="900" noProof="0" dirty="0"/>
                        <a:t>Effectifs étudiants par région : Atlas INSPE (effectifs 2019-2020)</a:t>
                      </a:r>
                      <a:endParaRPr lang="fr-FR" sz="900" b="1" noProof="0" dirty="0">
                        <a:sym typeface="Wingdings" panose="05000000000000000000" pitchFamily="2" charset="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70531965"/>
                  </a:ext>
                </a:extLst>
              </a:tr>
              <a:tr h="623448">
                <a:tc>
                  <a:txBody>
                    <a:bodyPr/>
                    <a:lstStyle/>
                    <a:p>
                      <a:r>
                        <a:rPr lang="fr-FR" sz="1200" b="1" noProof="0" dirty="0"/>
                        <a:t>Réussite scolaire – meilleure espérance de revenu</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rowSpan="3">
                  <a:txBody>
                    <a:bodyPr/>
                    <a:lstStyle/>
                    <a:p>
                      <a:pPr marL="180975" indent="-180975">
                        <a:buFont typeface="Arial" panose="020B0604020202020204" pitchFamily="34" charset="0"/>
                        <a:buChar char="•"/>
                      </a:pPr>
                      <a:r>
                        <a:rPr lang="fr-FR" sz="1000" noProof="0" dirty="0"/>
                        <a:t>Taux de réussite des étudiants en licence en 3 ans par origine sociale (enquête MESRI)</a:t>
                      </a:r>
                    </a:p>
                    <a:p>
                      <a:pPr marL="180975" indent="-180975">
                        <a:buFont typeface="Arial" panose="020B0604020202020204" pitchFamily="34" charset="0"/>
                        <a:buChar char="•"/>
                      </a:pPr>
                      <a:r>
                        <a:rPr lang="fr-FR" sz="1000" noProof="0" dirty="0"/>
                        <a:t>Taux de réussite des masters pas influencés par l’origine sociale (voir enquête master MESRI)</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noProof="0" dirty="0"/>
                        <a:t>Etudiant potentiellement diplômé tous les 3 ans dans un logement étudiant pendant 30 ans (dépend du taux de réussite)</a:t>
                      </a:r>
                    </a:p>
                    <a:p>
                      <a:pPr marL="180975" indent="-180975">
                        <a:buFont typeface="Arial" panose="020B0604020202020204" pitchFamily="34" charset="0"/>
                        <a:buChar char="•"/>
                      </a:pPr>
                      <a:r>
                        <a:rPr lang="fr-FR" sz="1000" noProof="0" dirty="0"/>
                        <a:t>Ampleur : </a:t>
                      </a:r>
                    </a:p>
                    <a:p>
                      <a:pPr marL="638175" lvl="1" indent="-180975">
                        <a:buFont typeface="Wingdings" panose="05000000000000000000" pitchFamily="2" charset="2"/>
                        <a:buChar char="Ø"/>
                      </a:pPr>
                      <a:r>
                        <a:rPr lang="fr-FR" sz="1000" noProof="0" dirty="0"/>
                        <a:t>80% (hypothèse) de l’écart de réussite en licence entre étudiants d’origine sociale </a:t>
                      </a:r>
                      <a:r>
                        <a:rPr lang="fr-FR" sz="1000" noProof="0" dirty="0">
                          <a:sym typeface="Wingdings" panose="05000000000000000000" pitchFamily="2" charset="2"/>
                        </a:rPr>
                        <a:t>assez défavorisée et très favorisée vs taux de réussite national des étudiants d’origine </a:t>
                      </a:r>
                      <a:r>
                        <a:rPr lang="fr-FR" sz="1000" u="sng" noProof="0" dirty="0">
                          <a:sym typeface="Wingdings" panose="05000000000000000000" pitchFamily="2" charset="2"/>
                        </a:rPr>
                        <a:t>assez défavorisée</a:t>
                      </a:r>
                      <a:endParaRPr lang="fr-FR" sz="1000" u="sng" noProof="0" dirty="0"/>
                    </a:p>
                    <a:p>
                      <a:pPr marL="180975" indent="-180975">
                        <a:buFont typeface="Arial" panose="020B0604020202020204" pitchFamily="34" charset="0"/>
                        <a:buChar char="•"/>
                      </a:pPr>
                      <a:r>
                        <a:rPr lang="fr-FR" sz="1000" noProof="0" dirty="0"/>
                        <a:t>Monétarisation : valeurs du diplôme de licence (Bac+2 + Bac+3) en 3 ans </a:t>
                      </a:r>
                      <a:r>
                        <a:rPr lang="fr-FR" sz="1000" noProof="0" dirty="0">
                          <a:sym typeface="Wingdings" panose="05000000000000000000" pitchFamily="2" charset="2"/>
                        </a:rPr>
                        <a:t> cf. annexe avec un article qui modélise la survaleur pour les individus (revenus), pour l’Etat (recettes fiscales) et la Société (externalités sociales) lié à un niveau d’études supérieur</a:t>
                      </a:r>
                      <a:endParaRPr lang="fr-FR" sz="1000" noProof="0" dirty="0"/>
                    </a:p>
                  </a:txBody>
                  <a:tcPr anchor="ctr">
                    <a:solidFill>
                      <a:schemeClr val="bg1">
                        <a:lumMod val="95000"/>
                      </a:schemeClr>
                    </a:solidFill>
                  </a:tcPr>
                </a:tc>
                <a:tc rowSpan="3">
                  <a:txBody>
                    <a:bodyPr/>
                    <a:lstStyle/>
                    <a:p>
                      <a:pPr marL="171450" indent="-171450">
                        <a:buFont typeface="Arial" panose="020B0604020202020204" pitchFamily="34" charset="0"/>
                        <a:buChar char="•"/>
                      </a:pPr>
                      <a:r>
                        <a:rPr lang="fr-FR" sz="900" i="0" noProof="0" dirty="0"/>
                        <a:t>Taux de réussite -&gt; enquête MESRI : </a:t>
                      </a:r>
                      <a:r>
                        <a:rPr lang="fr-FR" sz="900" i="0" noProof="0" dirty="0">
                          <a:hlinkClick r:id="rId2"/>
                        </a:rPr>
                        <a:t>https://www.enseignementsup-recherche.gouv.fr/sites/default/files/2021-11/nf-sies-2021-24-15115.pdf</a:t>
                      </a:r>
                      <a:r>
                        <a:rPr lang="fr-FR" sz="900" i="0" noProof="0" dirty="0"/>
                        <a:t> </a:t>
                      </a:r>
                    </a:p>
                    <a:p>
                      <a:pPr marL="171450" indent="-171450">
                        <a:buFont typeface="Arial" panose="020B0604020202020204" pitchFamily="34" charset="0"/>
                        <a:buChar char="•"/>
                      </a:pPr>
                      <a:r>
                        <a:rPr lang="fr-FR" sz="900" i="1" noProof="0" dirty="0"/>
                        <a:t>« Les bénéfices socio-économiques des diplômes du supérieur »</a:t>
                      </a:r>
                      <a:r>
                        <a:rPr lang="fr-FR" sz="900" noProof="0" dirty="0"/>
                        <a:t>. A. Chéron &amp; P. </a:t>
                      </a:r>
                      <a:r>
                        <a:rPr lang="fr-FR" sz="900" noProof="0" dirty="0" err="1"/>
                        <a:t>Courtioux</a:t>
                      </a:r>
                      <a:r>
                        <a:rPr lang="fr-FR" sz="900" noProof="0" dirty="0"/>
                        <a:t>. EDHEC Business </a:t>
                      </a:r>
                      <a:r>
                        <a:rPr lang="fr-FR" sz="900" noProof="0" dirty="0" err="1"/>
                        <a:t>School</a:t>
                      </a:r>
                      <a:r>
                        <a:rPr lang="fr-FR" sz="900" noProof="0" dirty="0"/>
                        <a:t>. (mai 2018).</a:t>
                      </a:r>
                    </a:p>
                    <a:p>
                      <a:pPr marL="171450" indent="-171450">
                        <a:buFont typeface="Arial" panose="020B0604020202020204" pitchFamily="34" charset="0"/>
                        <a:buChar char="•"/>
                      </a:pPr>
                      <a:r>
                        <a:rPr lang="fr-FR" sz="900" noProof="0" dirty="0"/>
                        <a:t>Rapport Quinet (2019) – Guide de l’évaluation des investissement immobiliers de l’Etat dans le domaine de la recherche et de l’enseignement supérieur</a:t>
                      </a:r>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971108418"/>
                  </a:ext>
                </a:extLst>
              </a:tr>
              <a:tr h="623448">
                <a:tc>
                  <a:txBody>
                    <a:bodyPr/>
                    <a:lstStyle/>
                    <a:p>
                      <a:r>
                        <a:rPr lang="fr-FR" sz="1200" b="1" noProof="0" dirty="0"/>
                        <a:t>Réussite scolaire – meilleure espérance de recettes fiscales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vMerge="1">
                  <a:txBody>
                    <a:bodyPr/>
                    <a:lstStyle/>
                    <a:p>
                      <a:pPr marL="171450" indent="-171450">
                        <a:buFont typeface="Arial" panose="020B0604020202020204" pitchFamily="34" charset="0"/>
                        <a:buChar char="•"/>
                      </a:pPr>
                      <a:endParaRPr lang="fr-FR" sz="1100" noProof="0"/>
                    </a:p>
                  </a:txBody>
                  <a:tcPr anchor="ctr">
                    <a:solidFill>
                      <a:schemeClr val="bg1">
                        <a:lumMod val="95000"/>
                      </a:schemeClr>
                    </a:solidFill>
                  </a:tcPr>
                </a:tc>
                <a:tc vMerge="1">
                  <a:txBody>
                    <a:bodyPr/>
                    <a:lstStyle/>
                    <a:p>
                      <a:pPr marL="180975" indent="-180975">
                        <a:buFont typeface="Arial" panose="020B0604020202020204" pitchFamily="34" charset="0"/>
                        <a:buChar cha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518493408"/>
                  </a:ext>
                </a:extLst>
              </a:tr>
              <a:tr h="443341">
                <a:tc>
                  <a:txBody>
                    <a:bodyPr/>
                    <a:lstStyle/>
                    <a:p>
                      <a:r>
                        <a:rPr lang="fr-FR" sz="1200" b="1" noProof="0" dirty="0"/>
                        <a:t>Réussite scolaire – externalités sociales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vMerge="1">
                  <a:txBody>
                    <a:bodyPr/>
                    <a:lstStyle/>
                    <a:p>
                      <a:pPr marL="171450" indent="-171450">
                        <a:buFont typeface="Arial" panose="020B0604020202020204" pitchFamily="34" charset="0"/>
                        <a:buChar char="•"/>
                      </a:pPr>
                      <a:endParaRPr lang="fr-FR" sz="1100" noProof="0"/>
                    </a:p>
                  </a:txBody>
                  <a:tcPr anchor="ctr">
                    <a:solidFill>
                      <a:schemeClr val="bg1">
                        <a:lumMod val="95000"/>
                      </a:schemeClr>
                    </a:solidFill>
                  </a:tcPr>
                </a:tc>
                <a:tc vMerge="1">
                  <a:txBody>
                    <a:bodyPr/>
                    <a:lstStyle/>
                    <a:p>
                      <a:pPr marL="180975" indent="-180975">
                        <a:buFont typeface="Arial" panose="020B0604020202020204" pitchFamily="34" charset="0"/>
                        <a:buChar cha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707537922"/>
                  </a:ext>
                </a:extLst>
              </a:tr>
              <a:tr h="439541">
                <a:tc>
                  <a:txBody>
                    <a:bodyPr/>
                    <a:lstStyle/>
                    <a:p>
                      <a:r>
                        <a:rPr lang="fr-FR" sz="1200" b="1" noProof="0"/>
                        <a:t>Bénéfices et coûts psychologiques</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noProof="0" dirty="0"/>
                        <a:t>Impact qualitatif</a:t>
                      </a: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71508621"/>
                  </a:ext>
                </a:extLst>
              </a:tr>
              <a:tr h="443341">
                <a:tc>
                  <a:txBody>
                    <a:bodyPr/>
                    <a:lstStyle/>
                    <a:p>
                      <a:r>
                        <a:rPr lang="fr-FR" sz="1200" b="1" noProof="0" dirty="0"/>
                        <a:t>Meilleure autonomie</a:t>
                      </a: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noProof="0" dirty="0"/>
                        <a:t>Impact qualitatif</a:t>
                      </a:r>
                    </a:p>
                  </a:txBody>
                  <a:tcPr anchor="ctr">
                    <a:solidFill>
                      <a:schemeClr val="bg1">
                        <a:lumMod val="95000"/>
                      </a:schemeClr>
                    </a:solidFill>
                  </a:tcPr>
                </a:tc>
                <a:tc>
                  <a:txBody>
                    <a:bodyPr/>
                    <a:lstStyle/>
                    <a:p>
                      <a:pPr marL="171450" indent="-171450">
                        <a:buFont typeface="Arial" panose="020B0604020202020204" pitchFamily="34" charset="0"/>
                        <a:buChar char="•"/>
                      </a:pPr>
                      <a:endParaRPr lang="fr-FR" sz="900" noProof="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86233254"/>
                  </a:ext>
                </a:extLst>
              </a:tr>
              <a:tr h="623448">
                <a:tc>
                  <a:txBody>
                    <a:bodyPr/>
                    <a:lstStyle/>
                    <a:p>
                      <a:r>
                        <a:rPr lang="fr-FR" sz="1200" b="1" noProof="0" dirty="0"/>
                        <a:t>Coût public de construction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000" noProof="0" dirty="0">
                          <a:solidFill>
                            <a:schemeClr val="tx1"/>
                          </a:solidFill>
                        </a:rPr>
                        <a:t>Coût moyen de construction d’un logement social étudiant (hors construction Crous mais possiblement en gestion Crous) : moyenne des coûts moyens par logement HLM OPH, logement HLM ESH, logement autres </a:t>
                      </a:r>
                      <a:r>
                        <a:rPr lang="fr-FR" sz="1000" noProof="0" dirty="0">
                          <a:solidFill>
                            <a:schemeClr val="tx1"/>
                          </a:solidFill>
                          <a:sym typeface="Wingdings" panose="05000000000000000000" pitchFamily="2" charset="2"/>
                        </a:rPr>
                        <a:t> 89 125 €</a:t>
                      </a:r>
                    </a:p>
                    <a:p>
                      <a:pPr marL="171450" indent="-171450">
                        <a:buFont typeface="Arial" panose="020B0604020202020204" pitchFamily="34" charset="0"/>
                        <a:buChar char="•"/>
                      </a:pPr>
                      <a:r>
                        <a:rPr lang="fr-FR" sz="1000" noProof="0" dirty="0">
                          <a:solidFill>
                            <a:schemeClr val="tx1"/>
                          </a:solidFill>
                          <a:sym typeface="Wingdings" panose="05000000000000000000" pitchFamily="2" charset="2"/>
                        </a:rPr>
                        <a:t>Taux moyen de subvention pour les différents organismes HLM (OPH, ESH…)  11,5%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noProof="0" dirty="0">
                          <a:solidFill>
                            <a:schemeClr val="tx1"/>
                          </a:solidFill>
                          <a:sym typeface="Wingdings" panose="05000000000000000000" pitchFamily="2" charset="2"/>
                        </a:rPr>
                        <a:t>Les coûts publics sont majorés de 1,25 conformément aux recommandations de France Stratégie (COFP + PFRFP)</a:t>
                      </a:r>
                      <a:endParaRPr lang="fr-FR" sz="1000" noProof="0" dirty="0">
                        <a:solidFill>
                          <a:schemeClr val="tx1"/>
                        </a:solidFill>
                      </a:endParaRPr>
                    </a:p>
                  </a:txBody>
                  <a:tcPr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900" noProof="0" dirty="0">
                          <a:solidFill>
                            <a:schemeClr val="tx1"/>
                          </a:solidFill>
                        </a:rPr>
                        <a:t>Données fournies par la Fédération Nationale des Entreprises de l’Habitat Social</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4889576"/>
                  </a:ext>
                </a:extLst>
              </a:tr>
            </a:tbl>
          </a:graphicData>
        </a:graphic>
      </p:graphicFrame>
    </p:spTree>
    <p:extLst>
      <p:ext uri="{BB962C8B-B14F-4D97-AF65-F5344CB8AC3E}">
        <p14:creationId xmlns:p14="http://schemas.microsoft.com/office/powerpoint/2010/main" val="391218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D48AA9BD-8C0A-D961-8477-B3E9989E2630}"/>
              </a:ext>
            </a:extLst>
          </p:cNvPr>
          <p:cNvSpPr/>
          <p:nvPr/>
        </p:nvSpPr>
        <p:spPr>
          <a:xfrm>
            <a:off x="5030679" y="1768875"/>
            <a:ext cx="2130641" cy="1864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b="1" dirty="0">
                <a:solidFill>
                  <a:srgbClr val="002060"/>
                </a:solidFill>
              </a:rPr>
              <a:t>Résultats sur 30 ans pour     1 logement social étudiant construit</a:t>
            </a:r>
            <a:endParaRPr lang="fr-FR" sz="1700" dirty="0">
              <a:solidFill>
                <a:srgbClr val="002060"/>
              </a:solidFill>
            </a:endParaRPr>
          </a:p>
        </p:txBody>
      </p:sp>
      <p:cxnSp>
        <p:nvCxnSpPr>
          <p:cNvPr id="7" name="Connecteur droit 6">
            <a:extLst>
              <a:ext uri="{FF2B5EF4-FFF2-40B4-BE49-F238E27FC236}">
                <a16:creationId xmlns:a16="http://schemas.microsoft.com/office/drawing/2014/main" id="{4156E8C1-20C1-E85A-FB3D-9A4D2F862472}"/>
              </a:ext>
            </a:extLst>
          </p:cNvPr>
          <p:cNvCxnSpPr>
            <a:cxnSpLocks/>
          </p:cNvCxnSpPr>
          <p:nvPr/>
        </p:nvCxnSpPr>
        <p:spPr>
          <a:xfrm flipV="1">
            <a:off x="6095204" y="71021"/>
            <a:ext cx="0" cy="16656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necteur droit 10">
            <a:extLst>
              <a:ext uri="{FF2B5EF4-FFF2-40B4-BE49-F238E27FC236}">
                <a16:creationId xmlns:a16="http://schemas.microsoft.com/office/drawing/2014/main" id="{D8E40E03-E1F1-90E4-886B-CB0083A27EB7}"/>
              </a:ext>
            </a:extLst>
          </p:cNvPr>
          <p:cNvCxnSpPr>
            <a:cxnSpLocks/>
            <a:endCxn id="5" idx="4"/>
          </p:cNvCxnSpPr>
          <p:nvPr/>
        </p:nvCxnSpPr>
        <p:spPr>
          <a:xfrm flipV="1">
            <a:off x="6095204" y="3633186"/>
            <a:ext cx="796" cy="32248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ZoneTexte 18">
            <a:extLst>
              <a:ext uri="{FF2B5EF4-FFF2-40B4-BE49-F238E27FC236}">
                <a16:creationId xmlns:a16="http://schemas.microsoft.com/office/drawing/2014/main" id="{18949642-0050-6406-990F-98F26686FCCC}"/>
              </a:ext>
            </a:extLst>
          </p:cNvPr>
          <p:cNvSpPr txBox="1"/>
          <p:nvPr/>
        </p:nvSpPr>
        <p:spPr>
          <a:xfrm>
            <a:off x="65522" y="935554"/>
            <a:ext cx="4126670" cy="4708981"/>
          </a:xfrm>
          <a:prstGeom prst="rect">
            <a:avLst/>
          </a:prstGeom>
          <a:noFill/>
        </p:spPr>
        <p:txBody>
          <a:bodyPr wrap="square" rtlCol="0">
            <a:spAutoFit/>
          </a:bodyPr>
          <a:lstStyle/>
          <a:p>
            <a:r>
              <a:rPr lang="fr-FR" sz="1200" b="1" u="sng" dirty="0">
                <a:solidFill>
                  <a:schemeClr val="accent1"/>
                </a:solidFill>
              </a:rPr>
              <a:t>Pour l’étudiant</a:t>
            </a:r>
          </a:p>
          <a:p>
            <a:pPr marL="285750" indent="-285750">
              <a:buFont typeface="Wingdings" panose="05000000000000000000" pitchFamily="2" charset="2"/>
              <a:buChar char="v"/>
            </a:pPr>
            <a:r>
              <a:rPr lang="fr-FR" sz="1200" dirty="0">
                <a:solidFill>
                  <a:srgbClr val="002060"/>
                </a:solidFill>
              </a:rPr>
              <a:t>Gains de pouvoir d’achat immédiats </a:t>
            </a:r>
          </a:p>
          <a:p>
            <a:pPr marL="742950" lvl="1" indent="-285750">
              <a:buFont typeface="Arial" panose="020B0604020202020204" pitchFamily="34" charset="0"/>
              <a:buChar char="•"/>
            </a:pPr>
            <a:r>
              <a:rPr lang="fr-FR" sz="1100" dirty="0">
                <a:solidFill>
                  <a:srgbClr val="002060"/>
                </a:solidFill>
              </a:rPr>
              <a:t>Loyer (APL inclus) moindre</a:t>
            </a:r>
          </a:p>
          <a:p>
            <a:pPr marL="742950" lvl="1" indent="-285750">
              <a:buFont typeface="Arial" panose="020B0604020202020204" pitchFamily="34" charset="0"/>
              <a:buChar char="•"/>
            </a:pPr>
            <a:r>
              <a:rPr lang="fr-FR" sz="1100" dirty="0">
                <a:solidFill>
                  <a:srgbClr val="002060"/>
                </a:solidFill>
              </a:rPr>
              <a:t>Charges moindres (internet, chauffage, laverie)</a:t>
            </a:r>
          </a:p>
          <a:p>
            <a:pPr marL="285750" indent="-285750">
              <a:buFont typeface="Wingdings" panose="05000000000000000000" pitchFamily="2" charset="2"/>
              <a:buChar char="v"/>
            </a:pPr>
            <a:r>
              <a:rPr lang="fr-FR" sz="1200" dirty="0">
                <a:solidFill>
                  <a:srgbClr val="002060"/>
                </a:solidFill>
              </a:rPr>
              <a:t>Bénéfices psychologiques</a:t>
            </a:r>
          </a:p>
          <a:p>
            <a:pPr marL="742950" lvl="1" indent="-285750">
              <a:buFont typeface="Arial" panose="020B0604020202020204" pitchFamily="34" charset="0"/>
              <a:buChar char="•"/>
            </a:pPr>
            <a:r>
              <a:rPr lang="fr-FR" sz="1100" dirty="0">
                <a:solidFill>
                  <a:srgbClr val="002060"/>
                </a:solidFill>
              </a:rPr>
              <a:t>Meilleure intégration sociale dans la vie étudiante, détachement du foyer familial plus aisé</a:t>
            </a:r>
          </a:p>
          <a:p>
            <a:pPr marL="742950" lvl="1" indent="-285750">
              <a:buFont typeface="Arial" panose="020B0604020202020204" pitchFamily="34" charset="0"/>
              <a:buChar char="•"/>
            </a:pPr>
            <a:r>
              <a:rPr lang="fr-FR" sz="1100" dirty="0">
                <a:solidFill>
                  <a:srgbClr val="002060"/>
                </a:solidFill>
              </a:rPr>
              <a:t>Logement en meilleur état, personnes clés pour la gestion des problèmes (gardien ou autre) </a:t>
            </a:r>
          </a:p>
          <a:p>
            <a:pPr marL="742950" lvl="1" indent="-285750">
              <a:buFont typeface="Arial" panose="020B0604020202020204" pitchFamily="34" charset="0"/>
              <a:buChar char="•"/>
            </a:pPr>
            <a:r>
              <a:rPr lang="fr-FR" sz="1100" dirty="0">
                <a:solidFill>
                  <a:srgbClr val="002060"/>
                </a:solidFill>
              </a:rPr>
              <a:t>Moins de stress lié aux difficultés financières</a:t>
            </a:r>
            <a:r>
              <a:rPr lang="fr-FR" sz="1100" dirty="0"/>
              <a:t> </a:t>
            </a:r>
          </a:p>
          <a:p>
            <a:pPr marL="285750" indent="-285750">
              <a:buFont typeface="Wingdings" panose="05000000000000000000" pitchFamily="2" charset="2"/>
              <a:buChar char="v"/>
            </a:pPr>
            <a:r>
              <a:rPr lang="fr-FR" sz="1200" dirty="0">
                <a:solidFill>
                  <a:srgbClr val="002060"/>
                </a:solidFill>
              </a:rPr>
              <a:t>Meilleure espérance de revenus pendant toute la vie active liée à une meilleure réussite scolaire, car :</a:t>
            </a:r>
          </a:p>
          <a:p>
            <a:pPr marL="742950" lvl="1" indent="-285750">
              <a:buFont typeface="Arial" panose="020B0604020202020204" pitchFamily="34" charset="0"/>
              <a:buChar char="•"/>
            </a:pPr>
            <a:r>
              <a:rPr lang="fr-FR" sz="1100" dirty="0">
                <a:solidFill>
                  <a:srgbClr val="002060"/>
                </a:solidFill>
              </a:rPr>
              <a:t>Moindre nécessité de travailler en parallèle des études</a:t>
            </a:r>
          </a:p>
          <a:p>
            <a:pPr marL="742950" lvl="1" indent="-285750">
              <a:buFont typeface="Arial" panose="020B0604020202020204" pitchFamily="34" charset="0"/>
              <a:buChar char="•"/>
            </a:pPr>
            <a:r>
              <a:rPr lang="fr-FR" sz="1100" dirty="0">
                <a:solidFill>
                  <a:srgbClr val="002060"/>
                </a:solidFill>
              </a:rPr>
              <a:t>Proximité avec campus (surtout en région)</a:t>
            </a:r>
          </a:p>
          <a:p>
            <a:pPr marL="742950" lvl="1" indent="-285750">
              <a:buFont typeface="Arial" panose="020B0604020202020204" pitchFamily="34" charset="0"/>
              <a:buChar char="•"/>
            </a:pPr>
            <a:r>
              <a:rPr lang="fr-FR" sz="1100" dirty="0">
                <a:solidFill>
                  <a:srgbClr val="002060"/>
                </a:solidFill>
              </a:rPr>
              <a:t>Cadre/environnement : présence d’autres étudiants, des salles de travail…</a:t>
            </a:r>
          </a:p>
          <a:p>
            <a:pPr marL="742950" lvl="1" indent="-285750">
              <a:buFont typeface="Arial" panose="020B0604020202020204" pitchFamily="34" charset="0"/>
              <a:buChar char="•"/>
            </a:pPr>
            <a:endParaRPr lang="fr-FR" sz="1100" dirty="0">
              <a:solidFill>
                <a:srgbClr val="002060"/>
              </a:solidFill>
            </a:endParaRPr>
          </a:p>
          <a:p>
            <a:r>
              <a:rPr lang="fr-FR" sz="1200" b="1" u="sng" dirty="0">
                <a:solidFill>
                  <a:srgbClr val="CC3399"/>
                </a:solidFill>
              </a:rPr>
              <a:t>Pour l’Etat</a:t>
            </a:r>
          </a:p>
          <a:p>
            <a:pPr marL="285750" indent="-285750">
              <a:buFont typeface="Wingdings" panose="05000000000000000000" pitchFamily="2" charset="2"/>
              <a:buChar char="v"/>
            </a:pPr>
            <a:r>
              <a:rPr lang="fr-FR" sz="1200" dirty="0">
                <a:solidFill>
                  <a:srgbClr val="002060"/>
                </a:solidFill>
              </a:rPr>
              <a:t>Coût public de construction du logement (subvention)</a:t>
            </a:r>
          </a:p>
          <a:p>
            <a:pPr marL="285750" indent="-285750">
              <a:buFont typeface="Wingdings" panose="05000000000000000000" pitchFamily="2" charset="2"/>
              <a:buChar char="v"/>
            </a:pPr>
            <a:r>
              <a:rPr lang="fr-FR" sz="1200" dirty="0">
                <a:solidFill>
                  <a:srgbClr val="002060"/>
                </a:solidFill>
              </a:rPr>
              <a:t>Coût public évité lié au logement (APL moindre)</a:t>
            </a:r>
          </a:p>
          <a:p>
            <a:pPr marL="285750" indent="-285750">
              <a:buFont typeface="Wingdings" panose="05000000000000000000" pitchFamily="2" charset="2"/>
              <a:buChar char="v"/>
            </a:pPr>
            <a:r>
              <a:rPr lang="fr-FR" sz="1200" dirty="0">
                <a:solidFill>
                  <a:srgbClr val="002060"/>
                </a:solidFill>
              </a:rPr>
              <a:t>Meilleure espérance de recettes fiscales découlant du meilleur revenu pdt la vie active (impôts, TVA…)</a:t>
            </a:r>
          </a:p>
          <a:p>
            <a:pPr marL="285750" indent="-285750">
              <a:buFont typeface="Wingdings" panose="05000000000000000000" pitchFamily="2" charset="2"/>
              <a:buChar char="v"/>
            </a:pPr>
            <a:endParaRPr lang="fr-FR" sz="1200" dirty="0">
              <a:solidFill>
                <a:srgbClr val="002060"/>
              </a:solidFill>
            </a:endParaRPr>
          </a:p>
          <a:p>
            <a:r>
              <a:rPr lang="fr-FR" sz="1200" b="1" u="sng" dirty="0">
                <a:solidFill>
                  <a:schemeClr val="accent6">
                    <a:lumMod val="50000"/>
                  </a:schemeClr>
                </a:solidFill>
              </a:rPr>
              <a:t>Pour la Société</a:t>
            </a:r>
          </a:p>
          <a:p>
            <a:pPr marL="285750" indent="-285750">
              <a:buFont typeface="Wingdings" panose="05000000000000000000" pitchFamily="2" charset="2"/>
              <a:buChar char="v"/>
            </a:pPr>
            <a:r>
              <a:rPr lang="fr-FR" sz="1200" dirty="0">
                <a:solidFill>
                  <a:srgbClr val="002060"/>
                </a:solidFill>
              </a:rPr>
              <a:t>Externalités sociales liées à une meilleure réussite scolaire (justice, santé, productivité…)</a:t>
            </a:r>
          </a:p>
        </p:txBody>
      </p:sp>
      <p:sp>
        <p:nvSpPr>
          <p:cNvPr id="20" name="Ellipse 19">
            <a:extLst>
              <a:ext uri="{FF2B5EF4-FFF2-40B4-BE49-F238E27FC236}">
                <a16:creationId xmlns:a16="http://schemas.microsoft.com/office/drawing/2014/main" id="{58BCECFB-1477-B3FC-26C8-4F1B5C080708}"/>
              </a:ext>
            </a:extLst>
          </p:cNvPr>
          <p:cNvSpPr/>
          <p:nvPr/>
        </p:nvSpPr>
        <p:spPr>
          <a:xfrm>
            <a:off x="4298569" y="5570123"/>
            <a:ext cx="1614078" cy="887767"/>
          </a:xfrm>
          <a:prstGeom prst="ellipse">
            <a:avLst/>
          </a:prstGeom>
          <a:solidFill>
            <a:srgbClr val="19AAB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Contrefactuel : parc locatif privé</a:t>
            </a:r>
          </a:p>
        </p:txBody>
      </p:sp>
      <p:sp>
        <p:nvSpPr>
          <p:cNvPr id="22" name="Ellipse 21">
            <a:extLst>
              <a:ext uri="{FF2B5EF4-FFF2-40B4-BE49-F238E27FC236}">
                <a16:creationId xmlns:a16="http://schemas.microsoft.com/office/drawing/2014/main" id="{A6FAD699-3F29-2E53-1866-1759AE730E1B}"/>
              </a:ext>
            </a:extLst>
          </p:cNvPr>
          <p:cNvSpPr/>
          <p:nvPr/>
        </p:nvSpPr>
        <p:spPr>
          <a:xfrm>
            <a:off x="6278924" y="5570123"/>
            <a:ext cx="1680658" cy="887767"/>
          </a:xfrm>
          <a:prstGeom prst="ellipse">
            <a:avLst/>
          </a:prstGeom>
          <a:solidFill>
            <a:srgbClr val="19AAB4"/>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bg1"/>
                </a:solidFill>
              </a:rPr>
              <a:t>Contrefactuel : foyer familial</a:t>
            </a:r>
          </a:p>
        </p:txBody>
      </p:sp>
      <p:sp>
        <p:nvSpPr>
          <p:cNvPr id="2" name="ZoneTexte 1">
            <a:extLst>
              <a:ext uri="{FF2B5EF4-FFF2-40B4-BE49-F238E27FC236}">
                <a16:creationId xmlns:a16="http://schemas.microsoft.com/office/drawing/2014/main" id="{F93A3FF2-1B2C-1D4A-B9C2-C7CF221A1BE1}"/>
              </a:ext>
            </a:extLst>
          </p:cNvPr>
          <p:cNvSpPr txBox="1"/>
          <p:nvPr/>
        </p:nvSpPr>
        <p:spPr>
          <a:xfrm>
            <a:off x="596635" y="187101"/>
            <a:ext cx="4990377" cy="369332"/>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a:solidFill>
                  <a:schemeClr val="bg1"/>
                </a:solidFill>
              </a:rPr>
              <a:t>Scénario 1</a:t>
            </a:r>
          </a:p>
        </p:txBody>
      </p:sp>
      <p:sp>
        <p:nvSpPr>
          <p:cNvPr id="13" name="ZoneTexte 12">
            <a:extLst>
              <a:ext uri="{FF2B5EF4-FFF2-40B4-BE49-F238E27FC236}">
                <a16:creationId xmlns:a16="http://schemas.microsoft.com/office/drawing/2014/main" id="{C23161D2-B178-AC42-9306-4CBD9475E157}"/>
              </a:ext>
            </a:extLst>
          </p:cNvPr>
          <p:cNvSpPr txBox="1"/>
          <p:nvPr/>
        </p:nvSpPr>
        <p:spPr>
          <a:xfrm>
            <a:off x="6693769" y="187100"/>
            <a:ext cx="4990371" cy="369332"/>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a:solidFill>
                  <a:schemeClr val="bg1"/>
                </a:solidFill>
              </a:rPr>
              <a:t>Scénario 2</a:t>
            </a:r>
          </a:p>
        </p:txBody>
      </p:sp>
      <p:sp>
        <p:nvSpPr>
          <p:cNvPr id="6" name="ZoneTexte 5">
            <a:extLst>
              <a:ext uri="{FF2B5EF4-FFF2-40B4-BE49-F238E27FC236}">
                <a16:creationId xmlns:a16="http://schemas.microsoft.com/office/drawing/2014/main" id="{A81B6F9F-3FDC-BF41-B50F-E25B118AEAE5}"/>
              </a:ext>
            </a:extLst>
          </p:cNvPr>
          <p:cNvSpPr txBox="1"/>
          <p:nvPr/>
        </p:nvSpPr>
        <p:spPr>
          <a:xfrm>
            <a:off x="79902" y="301131"/>
            <a:ext cx="516733" cy="400110"/>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a:solidFill>
                  <a:schemeClr val="bg1"/>
                </a:solidFill>
              </a:rPr>
              <a:t>1</a:t>
            </a:r>
          </a:p>
        </p:txBody>
      </p:sp>
      <p:sp>
        <p:nvSpPr>
          <p:cNvPr id="23" name="ZoneTexte 22">
            <a:extLst>
              <a:ext uri="{FF2B5EF4-FFF2-40B4-BE49-F238E27FC236}">
                <a16:creationId xmlns:a16="http://schemas.microsoft.com/office/drawing/2014/main" id="{9CC57943-90D5-BF47-AB4C-4CC147708065}"/>
              </a:ext>
            </a:extLst>
          </p:cNvPr>
          <p:cNvSpPr txBox="1"/>
          <p:nvPr/>
        </p:nvSpPr>
        <p:spPr>
          <a:xfrm>
            <a:off x="6177842" y="311293"/>
            <a:ext cx="516733" cy="400110"/>
          </a:xfrm>
          <a:prstGeom prst="rect">
            <a:avLst/>
          </a:prstGeom>
          <a:solidFill>
            <a:srgbClr val="00206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2000" b="1">
                <a:solidFill>
                  <a:schemeClr val="bg1"/>
                </a:solidFill>
              </a:rPr>
              <a:t>2</a:t>
            </a:r>
          </a:p>
        </p:txBody>
      </p:sp>
      <p:sp>
        <p:nvSpPr>
          <p:cNvPr id="3" name="Espace réservé du numéro de diapositive 2">
            <a:extLst>
              <a:ext uri="{FF2B5EF4-FFF2-40B4-BE49-F238E27FC236}">
                <a16:creationId xmlns:a16="http://schemas.microsoft.com/office/drawing/2014/main" id="{17235D83-E2C7-B28B-F6D8-89FF9F05928C}"/>
              </a:ext>
            </a:extLst>
          </p:cNvPr>
          <p:cNvSpPr>
            <a:spLocks noGrp="1"/>
          </p:cNvSpPr>
          <p:nvPr>
            <p:ph type="sldNum" sz="quarter" idx="12"/>
          </p:nvPr>
        </p:nvSpPr>
        <p:spPr/>
        <p:txBody>
          <a:bodyPr/>
          <a:lstStyle/>
          <a:p>
            <a:fld id="{C1B74A01-D848-45BF-A8A5-B8DA32B8DF00}" type="slidenum">
              <a:rPr lang="en-GB" smtClean="0"/>
              <a:t>14</a:t>
            </a:fld>
            <a:endParaRPr lang="en-GB"/>
          </a:p>
        </p:txBody>
      </p:sp>
      <p:sp>
        <p:nvSpPr>
          <p:cNvPr id="25" name="ZoneTexte 24">
            <a:extLst>
              <a:ext uri="{FF2B5EF4-FFF2-40B4-BE49-F238E27FC236}">
                <a16:creationId xmlns:a16="http://schemas.microsoft.com/office/drawing/2014/main" id="{B48FCD2A-45EB-B027-FD92-0D2E716172EB}"/>
              </a:ext>
            </a:extLst>
          </p:cNvPr>
          <p:cNvSpPr txBox="1"/>
          <p:nvPr/>
        </p:nvSpPr>
        <p:spPr>
          <a:xfrm>
            <a:off x="4596991" y="6457890"/>
            <a:ext cx="1017233" cy="400110"/>
          </a:xfrm>
          <a:prstGeom prst="rect">
            <a:avLst/>
          </a:prstGeom>
          <a:noFill/>
        </p:spPr>
        <p:txBody>
          <a:bodyPr wrap="square" rtlCol="0">
            <a:spAutoFit/>
          </a:bodyPr>
          <a:lstStyle/>
          <a:p>
            <a:pPr algn="ctr"/>
            <a:r>
              <a:rPr lang="fr-FR" sz="1000" i="1" dirty="0">
                <a:solidFill>
                  <a:srgbClr val="FF0000"/>
                </a:solidFill>
              </a:rPr>
              <a:t>60 % des étudiants</a:t>
            </a:r>
          </a:p>
        </p:txBody>
      </p:sp>
      <p:sp>
        <p:nvSpPr>
          <p:cNvPr id="27" name="ZoneTexte 26">
            <a:extLst>
              <a:ext uri="{FF2B5EF4-FFF2-40B4-BE49-F238E27FC236}">
                <a16:creationId xmlns:a16="http://schemas.microsoft.com/office/drawing/2014/main" id="{B4A303A8-5282-141A-264A-0F65B5D6CB68}"/>
              </a:ext>
            </a:extLst>
          </p:cNvPr>
          <p:cNvSpPr txBox="1"/>
          <p:nvPr/>
        </p:nvSpPr>
        <p:spPr>
          <a:xfrm>
            <a:off x="6610636" y="6457890"/>
            <a:ext cx="1017233" cy="400110"/>
          </a:xfrm>
          <a:prstGeom prst="rect">
            <a:avLst/>
          </a:prstGeom>
          <a:noFill/>
        </p:spPr>
        <p:txBody>
          <a:bodyPr wrap="square" rtlCol="0">
            <a:spAutoFit/>
          </a:bodyPr>
          <a:lstStyle/>
          <a:p>
            <a:pPr algn="ctr"/>
            <a:r>
              <a:rPr lang="fr-FR" sz="1000" i="1" dirty="0">
                <a:solidFill>
                  <a:srgbClr val="FF0000"/>
                </a:solidFill>
              </a:rPr>
              <a:t>40 % des étudiants</a:t>
            </a:r>
          </a:p>
        </p:txBody>
      </p:sp>
      <p:sp>
        <p:nvSpPr>
          <p:cNvPr id="28" name="ZoneTexte 27">
            <a:extLst>
              <a:ext uri="{FF2B5EF4-FFF2-40B4-BE49-F238E27FC236}">
                <a16:creationId xmlns:a16="http://schemas.microsoft.com/office/drawing/2014/main" id="{988D30F6-F0E0-0DFB-233F-056C6C1A5964}"/>
              </a:ext>
            </a:extLst>
          </p:cNvPr>
          <p:cNvSpPr txBox="1"/>
          <p:nvPr/>
        </p:nvSpPr>
        <p:spPr>
          <a:xfrm>
            <a:off x="7306321" y="903837"/>
            <a:ext cx="4030216" cy="3862596"/>
          </a:xfrm>
          <a:prstGeom prst="rect">
            <a:avLst/>
          </a:prstGeom>
          <a:noFill/>
        </p:spPr>
        <p:txBody>
          <a:bodyPr wrap="square" rtlCol="0">
            <a:spAutoFit/>
          </a:bodyPr>
          <a:lstStyle/>
          <a:p>
            <a:r>
              <a:rPr lang="fr-FR" sz="1200" b="1" u="sng" dirty="0">
                <a:solidFill>
                  <a:schemeClr val="accent1"/>
                </a:solidFill>
              </a:rPr>
              <a:t>Pour l’étudiant</a:t>
            </a:r>
          </a:p>
          <a:p>
            <a:pPr marL="285750" indent="-285750">
              <a:buFont typeface="Wingdings" panose="05000000000000000000" pitchFamily="2" charset="2"/>
              <a:buChar char="v"/>
            </a:pPr>
            <a:r>
              <a:rPr lang="fr-FR" sz="1200" dirty="0">
                <a:solidFill>
                  <a:srgbClr val="002060"/>
                </a:solidFill>
              </a:rPr>
              <a:t>Coût d’hébergement (loyer et charges)</a:t>
            </a:r>
          </a:p>
          <a:p>
            <a:pPr marL="285750" indent="-285750">
              <a:buFont typeface="Wingdings" panose="05000000000000000000" pitchFamily="2" charset="2"/>
              <a:buChar char="v"/>
            </a:pPr>
            <a:r>
              <a:rPr lang="fr-FR" sz="1200" dirty="0">
                <a:solidFill>
                  <a:srgbClr val="002060"/>
                </a:solidFill>
              </a:rPr>
              <a:t>Bénéfices/coûts psychologiques</a:t>
            </a:r>
          </a:p>
          <a:p>
            <a:pPr marL="742950" lvl="1" indent="-285750">
              <a:buFont typeface="Arial" panose="020B0604020202020204" pitchFamily="34" charset="0"/>
              <a:buChar char="•"/>
            </a:pPr>
            <a:r>
              <a:rPr lang="fr-FR" sz="1100" dirty="0">
                <a:solidFill>
                  <a:srgbClr val="002060"/>
                </a:solidFill>
              </a:rPr>
              <a:t>Meilleure intégration sociale dans la vie étudiante</a:t>
            </a:r>
          </a:p>
          <a:p>
            <a:pPr marL="742950" lvl="1" indent="-285750">
              <a:buFont typeface="Arial" panose="020B0604020202020204" pitchFamily="34" charset="0"/>
              <a:buChar char="•"/>
            </a:pPr>
            <a:r>
              <a:rPr lang="fr-FR" sz="1100" dirty="0">
                <a:solidFill>
                  <a:srgbClr val="002060"/>
                </a:solidFill>
              </a:rPr>
              <a:t>Diminution du risque de conflits familiaux </a:t>
            </a:r>
          </a:p>
          <a:p>
            <a:pPr marL="742950" lvl="1" indent="-285750">
              <a:buFont typeface="Arial" panose="020B0604020202020204" pitchFamily="34" charset="0"/>
              <a:buChar char="•"/>
            </a:pPr>
            <a:r>
              <a:rPr lang="fr-FR" sz="1100" dirty="0">
                <a:solidFill>
                  <a:srgbClr val="002060"/>
                </a:solidFill>
              </a:rPr>
              <a:t>Confort potentiellement moindre que chez les parents</a:t>
            </a:r>
          </a:p>
          <a:p>
            <a:pPr marL="285750" indent="-285750">
              <a:buFont typeface="Wingdings" panose="05000000000000000000" pitchFamily="2" charset="2"/>
              <a:buChar char="v"/>
            </a:pPr>
            <a:r>
              <a:rPr lang="fr-FR" sz="1200" dirty="0">
                <a:solidFill>
                  <a:srgbClr val="002060"/>
                </a:solidFill>
              </a:rPr>
              <a:t>Meilleure autonomie de l’étudiant</a:t>
            </a:r>
          </a:p>
          <a:p>
            <a:pPr marL="285750" indent="-285750">
              <a:buFont typeface="Wingdings" panose="05000000000000000000" pitchFamily="2" charset="2"/>
              <a:buChar char="v"/>
            </a:pPr>
            <a:r>
              <a:rPr lang="fr-FR" sz="1200" dirty="0">
                <a:solidFill>
                  <a:srgbClr val="002060"/>
                </a:solidFill>
              </a:rPr>
              <a:t>Meilleure espérance de revenus pendant toute la vie active liée à une meilleure réussite scolaire, car :</a:t>
            </a:r>
          </a:p>
          <a:p>
            <a:pPr marL="742950" lvl="1" indent="-285750">
              <a:buFont typeface="Arial" panose="020B0604020202020204" pitchFamily="34" charset="0"/>
              <a:buChar char="•"/>
            </a:pPr>
            <a:r>
              <a:rPr lang="fr-FR" sz="1100" dirty="0">
                <a:solidFill>
                  <a:srgbClr val="002060"/>
                </a:solidFill>
              </a:rPr>
              <a:t>Proximité avec campus (surtout en région)</a:t>
            </a:r>
          </a:p>
          <a:p>
            <a:pPr marL="742950" lvl="1" indent="-285750">
              <a:buFont typeface="Arial" panose="020B0604020202020204" pitchFamily="34" charset="0"/>
              <a:buChar char="•"/>
            </a:pPr>
            <a:r>
              <a:rPr lang="fr-FR" sz="1100" dirty="0">
                <a:solidFill>
                  <a:srgbClr val="002060"/>
                </a:solidFill>
              </a:rPr>
              <a:t>Cadre/environnement : présence d’autres étudiants, des salles de travail…</a:t>
            </a:r>
          </a:p>
          <a:p>
            <a:pPr marL="742950" lvl="1" indent="-285750">
              <a:buFont typeface="Arial" panose="020B0604020202020204" pitchFamily="34" charset="0"/>
              <a:buChar char="•"/>
            </a:pPr>
            <a:endParaRPr lang="fr-FR" sz="1100" dirty="0">
              <a:solidFill>
                <a:srgbClr val="002060"/>
              </a:solidFill>
            </a:endParaRPr>
          </a:p>
          <a:p>
            <a:r>
              <a:rPr lang="fr-FR" sz="1200" b="1" u="sng" dirty="0">
                <a:solidFill>
                  <a:srgbClr val="CC3399"/>
                </a:solidFill>
              </a:rPr>
              <a:t>Pour l’Etat</a:t>
            </a:r>
          </a:p>
          <a:p>
            <a:pPr marL="285750" indent="-285750">
              <a:buFont typeface="Wingdings" panose="05000000000000000000" pitchFamily="2" charset="2"/>
              <a:buChar char="v"/>
            </a:pPr>
            <a:r>
              <a:rPr lang="fr-FR" sz="1200" dirty="0">
                <a:solidFill>
                  <a:srgbClr val="002060"/>
                </a:solidFill>
              </a:rPr>
              <a:t>Coût public de construction du logement (subvention)</a:t>
            </a:r>
          </a:p>
          <a:p>
            <a:pPr marL="285750" indent="-285750">
              <a:buFont typeface="Wingdings" panose="05000000000000000000" pitchFamily="2" charset="2"/>
              <a:buChar char="v"/>
            </a:pPr>
            <a:r>
              <a:rPr lang="fr-FR" sz="1200" dirty="0">
                <a:solidFill>
                  <a:srgbClr val="002060"/>
                </a:solidFill>
              </a:rPr>
              <a:t>Meilleure espérance de recettes fiscales découlant du meilleur revenu ci-dessus (impôts, TVA…)</a:t>
            </a:r>
          </a:p>
          <a:p>
            <a:pPr marL="285750" indent="-285750">
              <a:buFont typeface="Wingdings" panose="05000000000000000000" pitchFamily="2" charset="2"/>
              <a:buChar char="v"/>
            </a:pPr>
            <a:endParaRPr lang="fr-FR" sz="1200" dirty="0">
              <a:solidFill>
                <a:srgbClr val="002060"/>
              </a:solidFill>
            </a:endParaRPr>
          </a:p>
          <a:p>
            <a:r>
              <a:rPr lang="fr-FR" sz="1200" b="1" u="sng" dirty="0">
                <a:solidFill>
                  <a:schemeClr val="accent6">
                    <a:lumMod val="50000"/>
                  </a:schemeClr>
                </a:solidFill>
              </a:rPr>
              <a:t>Pour la Société</a:t>
            </a:r>
          </a:p>
          <a:p>
            <a:pPr marL="285750" indent="-285750">
              <a:buFont typeface="Wingdings" panose="05000000000000000000" pitchFamily="2" charset="2"/>
              <a:buChar char="v"/>
            </a:pPr>
            <a:r>
              <a:rPr lang="fr-FR" sz="1200" dirty="0">
                <a:solidFill>
                  <a:srgbClr val="002060"/>
                </a:solidFill>
              </a:rPr>
              <a:t>Externalités sociales liées à une meilleure réussite scolaire (justice, santé, productivité…)</a:t>
            </a:r>
          </a:p>
        </p:txBody>
      </p:sp>
      <p:sp>
        <p:nvSpPr>
          <p:cNvPr id="8" name="Accolade fermante 7">
            <a:extLst>
              <a:ext uri="{FF2B5EF4-FFF2-40B4-BE49-F238E27FC236}">
                <a16:creationId xmlns:a16="http://schemas.microsoft.com/office/drawing/2014/main" id="{A9F8F3D2-665E-7F41-1E6D-B1DB13C149A4}"/>
              </a:ext>
            </a:extLst>
          </p:cNvPr>
          <p:cNvSpPr/>
          <p:nvPr/>
        </p:nvSpPr>
        <p:spPr>
          <a:xfrm>
            <a:off x="4214963" y="2687461"/>
            <a:ext cx="181690" cy="1124515"/>
          </a:xfrm>
          <a:prstGeom prst="rightBrace">
            <a:avLst/>
          </a:prstGeom>
          <a:noFill/>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002060"/>
              </a:solidFill>
            </a:endParaRPr>
          </a:p>
        </p:txBody>
      </p:sp>
      <p:sp>
        <p:nvSpPr>
          <p:cNvPr id="9" name="Rectangle 8">
            <a:extLst>
              <a:ext uri="{FF2B5EF4-FFF2-40B4-BE49-F238E27FC236}">
                <a16:creationId xmlns:a16="http://schemas.microsoft.com/office/drawing/2014/main" id="{B24BF07D-9C85-6ABB-F928-0B196D0EC4DF}"/>
              </a:ext>
            </a:extLst>
          </p:cNvPr>
          <p:cNvSpPr/>
          <p:nvPr/>
        </p:nvSpPr>
        <p:spPr>
          <a:xfrm>
            <a:off x="3973885" y="4557179"/>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41,4 k€</a:t>
            </a:r>
          </a:p>
        </p:txBody>
      </p:sp>
      <p:sp>
        <p:nvSpPr>
          <p:cNvPr id="10" name="Accolade fermante 9">
            <a:extLst>
              <a:ext uri="{FF2B5EF4-FFF2-40B4-BE49-F238E27FC236}">
                <a16:creationId xmlns:a16="http://schemas.microsoft.com/office/drawing/2014/main" id="{651659B5-4548-AB3D-C4CE-BD028B2C3946}"/>
              </a:ext>
            </a:extLst>
          </p:cNvPr>
          <p:cNvSpPr/>
          <p:nvPr/>
        </p:nvSpPr>
        <p:spPr>
          <a:xfrm>
            <a:off x="3878472" y="4543866"/>
            <a:ext cx="154515" cy="229117"/>
          </a:xfrm>
          <a:prstGeom prst="rightBrace">
            <a:avLst/>
          </a:prstGeom>
          <a:noFill/>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002060"/>
              </a:solidFill>
            </a:endParaRPr>
          </a:p>
        </p:txBody>
      </p:sp>
      <p:sp>
        <p:nvSpPr>
          <p:cNvPr id="12" name="Rectangle 11">
            <a:extLst>
              <a:ext uri="{FF2B5EF4-FFF2-40B4-BE49-F238E27FC236}">
                <a16:creationId xmlns:a16="http://schemas.microsoft.com/office/drawing/2014/main" id="{1E6A16CE-B239-449A-D1EF-D9B24D8FD1F1}"/>
              </a:ext>
            </a:extLst>
          </p:cNvPr>
          <p:cNvSpPr/>
          <p:nvPr/>
        </p:nvSpPr>
        <p:spPr>
          <a:xfrm>
            <a:off x="3728363" y="4264731"/>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5,2 k€</a:t>
            </a:r>
          </a:p>
        </p:txBody>
      </p:sp>
      <p:sp>
        <p:nvSpPr>
          <p:cNvPr id="15" name="Rectangle 14">
            <a:extLst>
              <a:ext uri="{FF2B5EF4-FFF2-40B4-BE49-F238E27FC236}">
                <a16:creationId xmlns:a16="http://schemas.microsoft.com/office/drawing/2014/main" id="{874E1F4D-D076-14EA-AA1A-E2088797792D}"/>
              </a:ext>
            </a:extLst>
          </p:cNvPr>
          <p:cNvSpPr/>
          <p:nvPr/>
        </p:nvSpPr>
        <p:spPr>
          <a:xfrm>
            <a:off x="4192192" y="5161859"/>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12,4 k€</a:t>
            </a:r>
          </a:p>
        </p:txBody>
      </p:sp>
      <p:sp>
        <p:nvSpPr>
          <p:cNvPr id="16" name="Accolade fermante 15">
            <a:extLst>
              <a:ext uri="{FF2B5EF4-FFF2-40B4-BE49-F238E27FC236}">
                <a16:creationId xmlns:a16="http://schemas.microsoft.com/office/drawing/2014/main" id="{CC8AAF67-C7AA-9A88-2825-BC94F595A75E}"/>
              </a:ext>
            </a:extLst>
          </p:cNvPr>
          <p:cNvSpPr/>
          <p:nvPr/>
        </p:nvSpPr>
        <p:spPr>
          <a:xfrm>
            <a:off x="4130509" y="5184323"/>
            <a:ext cx="149342" cy="190950"/>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Rectangle 16">
            <a:extLst>
              <a:ext uri="{FF2B5EF4-FFF2-40B4-BE49-F238E27FC236}">
                <a16:creationId xmlns:a16="http://schemas.microsoft.com/office/drawing/2014/main" id="{3144C938-9F30-BC20-E2B8-46200021EB1D}"/>
              </a:ext>
            </a:extLst>
          </p:cNvPr>
          <p:cNvSpPr/>
          <p:nvPr/>
        </p:nvSpPr>
        <p:spPr>
          <a:xfrm>
            <a:off x="4356891" y="3126010"/>
            <a:ext cx="714401" cy="23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38,9 k€</a:t>
            </a:r>
          </a:p>
        </p:txBody>
      </p:sp>
      <p:sp>
        <p:nvSpPr>
          <p:cNvPr id="18" name="Rectangle 17">
            <a:extLst>
              <a:ext uri="{FF2B5EF4-FFF2-40B4-BE49-F238E27FC236}">
                <a16:creationId xmlns:a16="http://schemas.microsoft.com/office/drawing/2014/main" id="{7EEA741C-9B77-5E73-3356-5ED3BD87BD1F}"/>
              </a:ext>
            </a:extLst>
          </p:cNvPr>
          <p:cNvSpPr/>
          <p:nvPr/>
        </p:nvSpPr>
        <p:spPr>
          <a:xfrm>
            <a:off x="4088716" y="2176249"/>
            <a:ext cx="1017233" cy="212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schemeClr val="bg1">
                    <a:lumMod val="50000"/>
                  </a:schemeClr>
                </a:solidFill>
              </a:rPr>
              <a:t>Non quantifié</a:t>
            </a:r>
          </a:p>
        </p:txBody>
      </p:sp>
      <p:sp>
        <p:nvSpPr>
          <p:cNvPr id="29" name="Accolade fermante 28">
            <a:extLst>
              <a:ext uri="{FF2B5EF4-FFF2-40B4-BE49-F238E27FC236}">
                <a16:creationId xmlns:a16="http://schemas.microsoft.com/office/drawing/2014/main" id="{F8AD79DE-FB8F-48E2-D274-4CF59935083F}"/>
              </a:ext>
            </a:extLst>
          </p:cNvPr>
          <p:cNvSpPr/>
          <p:nvPr/>
        </p:nvSpPr>
        <p:spPr>
          <a:xfrm>
            <a:off x="3969944" y="1895684"/>
            <a:ext cx="180894" cy="813720"/>
          </a:xfrm>
          <a:prstGeom prst="rightBrace">
            <a:avLst/>
          </a:prstGeom>
          <a:noFill/>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002060"/>
              </a:solidFill>
            </a:endParaRPr>
          </a:p>
        </p:txBody>
      </p:sp>
      <p:sp>
        <p:nvSpPr>
          <p:cNvPr id="31" name="Rectangle 30">
            <a:extLst>
              <a:ext uri="{FF2B5EF4-FFF2-40B4-BE49-F238E27FC236}">
                <a16:creationId xmlns:a16="http://schemas.microsoft.com/office/drawing/2014/main" id="{17A26CF8-3B11-3E8E-F4EE-34EBDD703E4E}"/>
              </a:ext>
            </a:extLst>
          </p:cNvPr>
          <p:cNvSpPr/>
          <p:nvPr/>
        </p:nvSpPr>
        <p:spPr>
          <a:xfrm>
            <a:off x="11367510" y="3698366"/>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41,4 k€</a:t>
            </a:r>
          </a:p>
        </p:txBody>
      </p:sp>
      <p:sp>
        <p:nvSpPr>
          <p:cNvPr id="32" name="Accolade fermante 31">
            <a:extLst>
              <a:ext uri="{FF2B5EF4-FFF2-40B4-BE49-F238E27FC236}">
                <a16:creationId xmlns:a16="http://schemas.microsoft.com/office/drawing/2014/main" id="{0876A4CB-3738-AECE-3A65-2EBF04B8A9D7}"/>
              </a:ext>
            </a:extLst>
          </p:cNvPr>
          <p:cNvSpPr/>
          <p:nvPr/>
        </p:nvSpPr>
        <p:spPr>
          <a:xfrm>
            <a:off x="11258909" y="3605652"/>
            <a:ext cx="189678" cy="394835"/>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6" name="Rectangle 35">
            <a:extLst>
              <a:ext uri="{FF2B5EF4-FFF2-40B4-BE49-F238E27FC236}">
                <a16:creationId xmlns:a16="http://schemas.microsoft.com/office/drawing/2014/main" id="{ACFA617D-87F6-0471-A746-D70F6C37A858}"/>
              </a:ext>
            </a:extLst>
          </p:cNvPr>
          <p:cNvSpPr/>
          <p:nvPr/>
        </p:nvSpPr>
        <p:spPr>
          <a:xfrm>
            <a:off x="11233176" y="3380206"/>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12,8 k€</a:t>
            </a:r>
          </a:p>
        </p:txBody>
      </p:sp>
      <p:sp>
        <p:nvSpPr>
          <p:cNvPr id="37" name="Rectangle 36">
            <a:extLst>
              <a:ext uri="{FF2B5EF4-FFF2-40B4-BE49-F238E27FC236}">
                <a16:creationId xmlns:a16="http://schemas.microsoft.com/office/drawing/2014/main" id="{6A1044C9-D33F-9B6B-6D4A-2529DB9A6FA6}"/>
              </a:ext>
            </a:extLst>
          </p:cNvPr>
          <p:cNvSpPr/>
          <p:nvPr/>
        </p:nvSpPr>
        <p:spPr>
          <a:xfrm>
            <a:off x="10710875" y="1095785"/>
            <a:ext cx="714401" cy="23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41,9 k€</a:t>
            </a:r>
          </a:p>
        </p:txBody>
      </p:sp>
      <p:sp>
        <p:nvSpPr>
          <p:cNvPr id="38" name="Accolade fermante 37">
            <a:extLst>
              <a:ext uri="{FF2B5EF4-FFF2-40B4-BE49-F238E27FC236}">
                <a16:creationId xmlns:a16="http://schemas.microsoft.com/office/drawing/2014/main" id="{C5782725-A337-3253-B6DE-7455707B4475}"/>
              </a:ext>
            </a:extLst>
          </p:cNvPr>
          <p:cNvSpPr/>
          <p:nvPr/>
        </p:nvSpPr>
        <p:spPr>
          <a:xfrm>
            <a:off x="10605704" y="1130287"/>
            <a:ext cx="105171" cy="169860"/>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9" name="Rectangle 38">
            <a:extLst>
              <a:ext uri="{FF2B5EF4-FFF2-40B4-BE49-F238E27FC236}">
                <a16:creationId xmlns:a16="http://schemas.microsoft.com/office/drawing/2014/main" id="{BC64DAF0-6FDA-FDCF-4AF0-906430B2FDC5}"/>
              </a:ext>
            </a:extLst>
          </p:cNvPr>
          <p:cNvSpPr/>
          <p:nvPr/>
        </p:nvSpPr>
        <p:spPr>
          <a:xfrm>
            <a:off x="11385759" y="2515139"/>
            <a:ext cx="714401" cy="23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38,9 k€</a:t>
            </a:r>
          </a:p>
        </p:txBody>
      </p:sp>
      <p:sp>
        <p:nvSpPr>
          <p:cNvPr id="42" name="Accolade fermante 41">
            <a:extLst>
              <a:ext uri="{FF2B5EF4-FFF2-40B4-BE49-F238E27FC236}">
                <a16:creationId xmlns:a16="http://schemas.microsoft.com/office/drawing/2014/main" id="{23AD3041-18CE-F1C6-942F-993097DE84D5}"/>
              </a:ext>
            </a:extLst>
          </p:cNvPr>
          <p:cNvSpPr/>
          <p:nvPr/>
        </p:nvSpPr>
        <p:spPr>
          <a:xfrm>
            <a:off x="11118398" y="3370467"/>
            <a:ext cx="170055" cy="238863"/>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3" name="Rectangle 42">
            <a:extLst>
              <a:ext uri="{FF2B5EF4-FFF2-40B4-BE49-F238E27FC236}">
                <a16:creationId xmlns:a16="http://schemas.microsoft.com/office/drawing/2014/main" id="{95D3AA5A-B1C4-6C58-7207-3F4838C8102E}"/>
              </a:ext>
            </a:extLst>
          </p:cNvPr>
          <p:cNvSpPr/>
          <p:nvPr/>
        </p:nvSpPr>
        <p:spPr>
          <a:xfrm>
            <a:off x="3793637" y="1432947"/>
            <a:ext cx="714401" cy="23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B050"/>
                </a:solidFill>
              </a:rPr>
              <a:t>26,7 k€</a:t>
            </a:r>
          </a:p>
        </p:txBody>
      </p:sp>
      <p:sp>
        <p:nvSpPr>
          <p:cNvPr id="44" name="Accolade fermante 43">
            <a:extLst>
              <a:ext uri="{FF2B5EF4-FFF2-40B4-BE49-F238E27FC236}">
                <a16:creationId xmlns:a16="http://schemas.microsoft.com/office/drawing/2014/main" id="{E7C3A783-293E-F56D-A246-33020D79293A}"/>
              </a:ext>
            </a:extLst>
          </p:cNvPr>
          <p:cNvSpPr/>
          <p:nvPr/>
        </p:nvSpPr>
        <p:spPr>
          <a:xfrm>
            <a:off x="3667007" y="1398063"/>
            <a:ext cx="148403" cy="294265"/>
          </a:xfrm>
          <a:prstGeom prst="rightBrace">
            <a:avLst/>
          </a:prstGeom>
          <a:noFill/>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002060"/>
              </a:solidFill>
            </a:endParaRPr>
          </a:p>
        </p:txBody>
      </p:sp>
      <p:sp>
        <p:nvSpPr>
          <p:cNvPr id="48" name="Accolade fermante 47">
            <a:extLst>
              <a:ext uri="{FF2B5EF4-FFF2-40B4-BE49-F238E27FC236}">
                <a16:creationId xmlns:a16="http://schemas.microsoft.com/office/drawing/2014/main" id="{20CFE971-2750-A557-CDCA-2D3B30D79D58}"/>
              </a:ext>
            </a:extLst>
          </p:cNvPr>
          <p:cNvSpPr/>
          <p:nvPr/>
        </p:nvSpPr>
        <p:spPr>
          <a:xfrm>
            <a:off x="3664118" y="4265548"/>
            <a:ext cx="161031" cy="202489"/>
          </a:xfrm>
          <a:prstGeom prst="rightBrace">
            <a:avLst/>
          </a:prstGeom>
          <a:noFill/>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002060"/>
              </a:solidFill>
            </a:endParaRPr>
          </a:p>
        </p:txBody>
      </p:sp>
      <p:sp>
        <p:nvSpPr>
          <p:cNvPr id="49" name="Rectangle 48">
            <a:extLst>
              <a:ext uri="{FF2B5EF4-FFF2-40B4-BE49-F238E27FC236}">
                <a16:creationId xmlns:a16="http://schemas.microsoft.com/office/drawing/2014/main" id="{402494E5-7EE9-EFD8-DE36-D903CE7BC5C8}"/>
              </a:ext>
            </a:extLst>
          </p:cNvPr>
          <p:cNvSpPr/>
          <p:nvPr/>
        </p:nvSpPr>
        <p:spPr>
          <a:xfrm>
            <a:off x="4417844" y="4073526"/>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12,8 k€</a:t>
            </a:r>
          </a:p>
        </p:txBody>
      </p:sp>
      <p:sp>
        <p:nvSpPr>
          <p:cNvPr id="50" name="Accolade fermante 49">
            <a:extLst>
              <a:ext uri="{FF2B5EF4-FFF2-40B4-BE49-F238E27FC236}">
                <a16:creationId xmlns:a16="http://schemas.microsoft.com/office/drawing/2014/main" id="{C674E72E-DE9C-2731-6BAA-48B83F048D34}"/>
              </a:ext>
            </a:extLst>
          </p:cNvPr>
          <p:cNvSpPr/>
          <p:nvPr/>
        </p:nvSpPr>
        <p:spPr>
          <a:xfrm>
            <a:off x="4321485" y="4058059"/>
            <a:ext cx="154515" cy="229117"/>
          </a:xfrm>
          <a:prstGeom prst="rightBrace">
            <a:avLst/>
          </a:prstGeom>
          <a:noFill/>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002060"/>
              </a:solidFill>
            </a:endParaRPr>
          </a:p>
        </p:txBody>
      </p:sp>
      <p:sp>
        <p:nvSpPr>
          <p:cNvPr id="51" name="Accolade fermante 50">
            <a:extLst>
              <a:ext uri="{FF2B5EF4-FFF2-40B4-BE49-F238E27FC236}">
                <a16:creationId xmlns:a16="http://schemas.microsoft.com/office/drawing/2014/main" id="{03E0678B-14EE-59D0-FE34-3BDCBAEB9461}"/>
              </a:ext>
            </a:extLst>
          </p:cNvPr>
          <p:cNvSpPr/>
          <p:nvPr/>
        </p:nvSpPr>
        <p:spPr>
          <a:xfrm>
            <a:off x="11372459" y="1354722"/>
            <a:ext cx="197065" cy="867141"/>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2" name="Rectangle 51">
            <a:extLst>
              <a:ext uri="{FF2B5EF4-FFF2-40B4-BE49-F238E27FC236}">
                <a16:creationId xmlns:a16="http://schemas.microsoft.com/office/drawing/2014/main" id="{816C3386-00A6-2AE3-DDA2-F4665655B8BD}"/>
              </a:ext>
            </a:extLst>
          </p:cNvPr>
          <p:cNvSpPr/>
          <p:nvPr/>
        </p:nvSpPr>
        <p:spPr>
          <a:xfrm>
            <a:off x="11489180" y="1673611"/>
            <a:ext cx="721479" cy="29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schemeClr val="bg1">
                    <a:lumMod val="50000"/>
                  </a:schemeClr>
                </a:solidFill>
              </a:rPr>
              <a:t>Non quantifié</a:t>
            </a:r>
          </a:p>
        </p:txBody>
      </p:sp>
      <p:sp>
        <p:nvSpPr>
          <p:cNvPr id="53" name="Rectangle 52">
            <a:extLst>
              <a:ext uri="{FF2B5EF4-FFF2-40B4-BE49-F238E27FC236}">
                <a16:creationId xmlns:a16="http://schemas.microsoft.com/office/drawing/2014/main" id="{C4E0A06F-1B7D-A612-5B0F-A8E2161B96D7}"/>
              </a:ext>
            </a:extLst>
          </p:cNvPr>
          <p:cNvSpPr/>
          <p:nvPr/>
        </p:nvSpPr>
        <p:spPr>
          <a:xfrm>
            <a:off x="10994603" y="4327116"/>
            <a:ext cx="745814" cy="202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B050"/>
                </a:solidFill>
              </a:rPr>
              <a:t>12,4 k€</a:t>
            </a:r>
          </a:p>
        </p:txBody>
      </p:sp>
      <p:sp>
        <p:nvSpPr>
          <p:cNvPr id="54" name="Accolade fermante 53">
            <a:extLst>
              <a:ext uri="{FF2B5EF4-FFF2-40B4-BE49-F238E27FC236}">
                <a16:creationId xmlns:a16="http://schemas.microsoft.com/office/drawing/2014/main" id="{075FBF37-A930-DCAB-5A93-968D2A75FB7F}"/>
              </a:ext>
            </a:extLst>
          </p:cNvPr>
          <p:cNvSpPr/>
          <p:nvPr/>
        </p:nvSpPr>
        <p:spPr>
          <a:xfrm>
            <a:off x="10912167" y="4343973"/>
            <a:ext cx="149342" cy="190950"/>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6" name="Accolade fermante 55">
            <a:extLst>
              <a:ext uri="{FF2B5EF4-FFF2-40B4-BE49-F238E27FC236}">
                <a16:creationId xmlns:a16="http://schemas.microsoft.com/office/drawing/2014/main" id="{61445E80-BE0D-F1EA-992A-B5442B4BC8A3}"/>
              </a:ext>
            </a:extLst>
          </p:cNvPr>
          <p:cNvSpPr/>
          <p:nvPr/>
        </p:nvSpPr>
        <p:spPr>
          <a:xfrm>
            <a:off x="11261431" y="2246121"/>
            <a:ext cx="160251" cy="767715"/>
          </a:xfrm>
          <a:prstGeom prst="rightBrac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7" name="Rectangle 56">
            <a:extLst>
              <a:ext uri="{FF2B5EF4-FFF2-40B4-BE49-F238E27FC236}">
                <a16:creationId xmlns:a16="http://schemas.microsoft.com/office/drawing/2014/main" id="{B950211B-4AF8-0C7B-51EF-7D4B00CC0D89}"/>
              </a:ext>
            </a:extLst>
          </p:cNvPr>
          <p:cNvSpPr/>
          <p:nvPr/>
        </p:nvSpPr>
        <p:spPr>
          <a:xfrm>
            <a:off x="9199476" y="6023656"/>
            <a:ext cx="1019388" cy="254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VAN = 38 k€</a:t>
            </a:r>
          </a:p>
        </p:txBody>
      </p:sp>
      <p:sp>
        <p:nvSpPr>
          <p:cNvPr id="58" name="Rectangle 57">
            <a:extLst>
              <a:ext uri="{FF2B5EF4-FFF2-40B4-BE49-F238E27FC236}">
                <a16:creationId xmlns:a16="http://schemas.microsoft.com/office/drawing/2014/main" id="{E40D0E26-0A1E-AE5B-B4D4-3E1D75A8D0A9}"/>
              </a:ext>
            </a:extLst>
          </p:cNvPr>
          <p:cNvSpPr/>
          <p:nvPr/>
        </p:nvSpPr>
        <p:spPr>
          <a:xfrm>
            <a:off x="1817981" y="6023656"/>
            <a:ext cx="1019388" cy="254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VAN = 112 k€</a:t>
            </a:r>
          </a:p>
        </p:txBody>
      </p:sp>
    </p:spTree>
    <p:extLst>
      <p:ext uri="{BB962C8B-B14F-4D97-AF65-F5344CB8AC3E}">
        <p14:creationId xmlns:p14="http://schemas.microsoft.com/office/powerpoint/2010/main" val="136730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62E86-D321-1500-7B59-4CA43B52FC5E}"/>
              </a:ext>
            </a:extLst>
          </p:cNvPr>
          <p:cNvSpPr>
            <a:spLocks noGrp="1"/>
          </p:cNvSpPr>
          <p:nvPr>
            <p:ph type="title"/>
          </p:nvPr>
        </p:nvSpPr>
        <p:spPr>
          <a:xfrm>
            <a:off x="1084196" y="241042"/>
            <a:ext cx="10023604" cy="792484"/>
          </a:xfrm>
        </p:spPr>
        <p:txBody>
          <a:bodyPr>
            <a:noAutofit/>
          </a:bodyPr>
          <a:lstStyle/>
          <a:p>
            <a:pPr algn="ctr"/>
            <a:r>
              <a:rPr lang="fr-FR" sz="3200" dirty="0">
                <a:solidFill>
                  <a:srgbClr val="002060"/>
                </a:solidFill>
              </a:rPr>
              <a:t>Récapitulatif des bénéfices et des coûts agrégés sur 30 années pour 1 logement construit </a:t>
            </a:r>
          </a:p>
        </p:txBody>
      </p:sp>
      <p:sp>
        <p:nvSpPr>
          <p:cNvPr id="4" name="Espace réservé du numéro de diapositive 3">
            <a:extLst>
              <a:ext uri="{FF2B5EF4-FFF2-40B4-BE49-F238E27FC236}">
                <a16:creationId xmlns:a16="http://schemas.microsoft.com/office/drawing/2014/main" id="{0B1EFC0D-357D-F29E-2593-04A3E7A0C492}"/>
              </a:ext>
            </a:extLst>
          </p:cNvPr>
          <p:cNvSpPr>
            <a:spLocks noGrp="1"/>
          </p:cNvSpPr>
          <p:nvPr>
            <p:ph type="sldNum" sz="quarter" idx="12"/>
          </p:nvPr>
        </p:nvSpPr>
        <p:spPr/>
        <p:txBody>
          <a:bodyPr/>
          <a:lstStyle/>
          <a:p>
            <a:fld id="{3797124D-110B-40F6-AD5D-61A9D620943F}" type="slidenum">
              <a:rPr lang="fr-FR" smtClean="0"/>
              <a:t>15</a:t>
            </a:fld>
            <a:endParaRPr lang="fr-FR" dirty="0"/>
          </a:p>
        </p:txBody>
      </p:sp>
      <p:sp>
        <p:nvSpPr>
          <p:cNvPr id="9" name="Rectangle 8">
            <a:extLst>
              <a:ext uri="{FF2B5EF4-FFF2-40B4-BE49-F238E27FC236}">
                <a16:creationId xmlns:a16="http://schemas.microsoft.com/office/drawing/2014/main" id="{9CCDD1A2-1B61-6E55-489F-A398255A5EA4}"/>
              </a:ext>
            </a:extLst>
          </p:cNvPr>
          <p:cNvSpPr/>
          <p:nvPr/>
        </p:nvSpPr>
        <p:spPr>
          <a:xfrm>
            <a:off x="525684" y="5718732"/>
            <a:ext cx="1818289" cy="722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solidFill>
                  <a:schemeClr val="tx1"/>
                </a:solidFill>
                <a:ea typeface="Cambria" panose="02040503050406030204" pitchFamily="18" charset="0"/>
              </a:rPr>
              <a:t>Code couleur acteur</a:t>
            </a:r>
          </a:p>
          <a:p>
            <a:r>
              <a:rPr lang="fr-FR" sz="1000">
                <a:solidFill>
                  <a:schemeClr val="tx1"/>
                </a:solidFill>
              </a:rPr>
              <a:t>	Etat</a:t>
            </a:r>
          </a:p>
          <a:p>
            <a:r>
              <a:rPr lang="fr-FR" sz="1000">
                <a:solidFill>
                  <a:schemeClr val="tx1"/>
                </a:solidFill>
              </a:rPr>
              <a:t>	Etudiants</a:t>
            </a:r>
          </a:p>
          <a:p>
            <a:r>
              <a:rPr lang="fr-FR" sz="1000">
                <a:solidFill>
                  <a:schemeClr val="tx1"/>
                </a:solidFill>
              </a:rPr>
              <a:t>	Société                             </a:t>
            </a:r>
          </a:p>
        </p:txBody>
      </p:sp>
      <p:sp>
        <p:nvSpPr>
          <p:cNvPr id="10" name="Rectangle 9">
            <a:extLst>
              <a:ext uri="{FF2B5EF4-FFF2-40B4-BE49-F238E27FC236}">
                <a16:creationId xmlns:a16="http://schemas.microsoft.com/office/drawing/2014/main" id="{1C7F3D73-879E-AB96-BF6F-3E71FF880BAA}"/>
              </a:ext>
            </a:extLst>
          </p:cNvPr>
          <p:cNvSpPr/>
          <p:nvPr/>
        </p:nvSpPr>
        <p:spPr>
          <a:xfrm>
            <a:off x="933934" y="5979079"/>
            <a:ext cx="281159" cy="108533"/>
          </a:xfrm>
          <a:prstGeom prst="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D617DA3-7159-C879-BCDD-78B3FCF9C5D4}"/>
              </a:ext>
            </a:extLst>
          </p:cNvPr>
          <p:cNvSpPr/>
          <p:nvPr/>
        </p:nvSpPr>
        <p:spPr>
          <a:xfrm>
            <a:off x="933934" y="6260178"/>
            <a:ext cx="281159" cy="10853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1FA68B2-C7E7-F5AB-FC83-9F440AC44062}"/>
              </a:ext>
            </a:extLst>
          </p:cNvPr>
          <p:cNvSpPr/>
          <p:nvPr/>
        </p:nvSpPr>
        <p:spPr>
          <a:xfrm>
            <a:off x="933934" y="6119657"/>
            <a:ext cx="281159" cy="1085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Tableau 13">
            <a:extLst>
              <a:ext uri="{FF2B5EF4-FFF2-40B4-BE49-F238E27FC236}">
                <a16:creationId xmlns:a16="http://schemas.microsoft.com/office/drawing/2014/main" id="{FB9C8342-BBAC-7D77-CE37-862EA8B934F2}"/>
              </a:ext>
            </a:extLst>
          </p:cNvPr>
          <p:cNvGraphicFramePr>
            <a:graphicFrameLocks noGrp="1"/>
          </p:cNvGraphicFramePr>
          <p:nvPr>
            <p:extLst>
              <p:ext uri="{D42A27DB-BD31-4B8C-83A1-F6EECF244321}">
                <p14:modId xmlns:p14="http://schemas.microsoft.com/office/powerpoint/2010/main" val="2439087909"/>
              </p:ext>
            </p:extLst>
          </p:nvPr>
        </p:nvGraphicFramePr>
        <p:xfrm>
          <a:off x="232418" y="1676984"/>
          <a:ext cx="4943706" cy="1071168"/>
        </p:xfrm>
        <a:graphic>
          <a:graphicData uri="http://schemas.openxmlformats.org/drawingml/2006/table">
            <a:tbl>
              <a:tblPr firstRow="1" bandRow="1">
                <a:tableStyleId>{5C22544A-7EE6-4342-B048-85BDC9FD1C3A}</a:tableStyleId>
              </a:tblPr>
              <a:tblGrid>
                <a:gridCol w="923580">
                  <a:extLst>
                    <a:ext uri="{9D8B030D-6E8A-4147-A177-3AD203B41FA5}">
                      <a16:colId xmlns:a16="http://schemas.microsoft.com/office/drawing/2014/main" val="3972213216"/>
                    </a:ext>
                  </a:extLst>
                </a:gridCol>
                <a:gridCol w="2902591">
                  <a:extLst>
                    <a:ext uri="{9D8B030D-6E8A-4147-A177-3AD203B41FA5}">
                      <a16:colId xmlns:a16="http://schemas.microsoft.com/office/drawing/2014/main" val="3026758634"/>
                    </a:ext>
                  </a:extLst>
                </a:gridCol>
                <a:gridCol w="1117535">
                  <a:extLst>
                    <a:ext uri="{9D8B030D-6E8A-4147-A177-3AD203B41FA5}">
                      <a16:colId xmlns:a16="http://schemas.microsoft.com/office/drawing/2014/main" val="3652137878"/>
                    </a:ext>
                  </a:extLst>
                </a:gridCol>
              </a:tblGrid>
              <a:tr h="320162">
                <a:tc>
                  <a:txBody>
                    <a:bodyPr/>
                    <a:lstStyle/>
                    <a:p>
                      <a:r>
                        <a:rPr lang="fr-FR" sz="1400">
                          <a:latin typeface="+mn-lt"/>
                          <a:ea typeface="Cambria" panose="02040503050406030204" pitchFamily="18" charset="0"/>
                        </a:rPr>
                        <a:t>Acteur</a:t>
                      </a:r>
                    </a:p>
                  </a:txBody>
                  <a:tcPr>
                    <a:solidFill>
                      <a:srgbClr val="FF0000"/>
                    </a:solidFill>
                  </a:tcPr>
                </a:tc>
                <a:tc>
                  <a:txBody>
                    <a:bodyPr/>
                    <a:lstStyle/>
                    <a:p>
                      <a:r>
                        <a:rPr lang="fr-FR" sz="1400">
                          <a:latin typeface="+mn-lt"/>
                          <a:ea typeface="Cambria" panose="02040503050406030204" pitchFamily="18" charset="0"/>
                        </a:rPr>
                        <a:t>Coût</a:t>
                      </a:r>
                    </a:p>
                  </a:txBody>
                  <a:tcPr>
                    <a:solidFill>
                      <a:srgbClr val="FF0000"/>
                    </a:solidFill>
                  </a:tcPr>
                </a:tc>
                <a:tc>
                  <a:txBody>
                    <a:bodyPr/>
                    <a:lstStyle/>
                    <a:p>
                      <a:r>
                        <a:rPr lang="fr-FR" sz="1400">
                          <a:latin typeface="+mn-lt"/>
                          <a:ea typeface="Cambria" panose="02040503050406030204" pitchFamily="18" charset="0"/>
                        </a:rPr>
                        <a:t>Valeur actualisée</a:t>
                      </a:r>
                    </a:p>
                  </a:txBody>
                  <a:tcPr>
                    <a:solidFill>
                      <a:srgbClr val="FF0000"/>
                    </a:solidFill>
                  </a:tcPr>
                </a:tc>
                <a:extLst>
                  <a:ext uri="{0D108BD9-81ED-4DB2-BD59-A6C34878D82A}">
                    <a16:rowId xmlns:a16="http://schemas.microsoft.com/office/drawing/2014/main" val="1028767254"/>
                  </a:ext>
                </a:extLst>
              </a:tr>
              <a:tr h="276504">
                <a:tc>
                  <a:txBody>
                    <a:bodyPr/>
                    <a:lstStyle/>
                    <a:p>
                      <a:endParaRPr lang="fr-FR" sz="1100">
                        <a:solidFill>
                          <a:srgbClr val="00B050"/>
                        </a:solidFill>
                        <a:latin typeface="+mn-lt"/>
                        <a:ea typeface="Cambria" panose="02040503050406030204" pitchFamily="18" charset="0"/>
                      </a:endParaRPr>
                    </a:p>
                  </a:txBody>
                  <a:tcPr>
                    <a:solidFill>
                      <a:srgbClr val="CC3399"/>
                    </a:solidFill>
                  </a:tcPr>
                </a:tc>
                <a:tc>
                  <a:txBody>
                    <a:bodyPr/>
                    <a:lstStyle/>
                    <a:p>
                      <a:r>
                        <a:rPr lang="fr-FR" sz="1100" b="0" dirty="0">
                          <a:latin typeface="+mn-lt"/>
                          <a:ea typeface="Cambria" panose="02040503050406030204" pitchFamily="18" charset="0"/>
                        </a:rPr>
                        <a:t>Coûts de construction (subvention)</a:t>
                      </a:r>
                    </a:p>
                  </a:txBody>
                  <a:tcPr/>
                </a:tc>
                <a:tc>
                  <a:txBody>
                    <a:bodyPr/>
                    <a:lstStyle/>
                    <a:p>
                      <a:pPr algn="ctr"/>
                      <a:r>
                        <a:rPr lang="fr-FR" sz="1100" b="0" dirty="0">
                          <a:latin typeface="+mn-lt"/>
                          <a:ea typeface="Cambria" panose="02040503050406030204" pitchFamily="18" charset="0"/>
                        </a:rPr>
                        <a:t>12,8 k€</a:t>
                      </a:r>
                    </a:p>
                  </a:txBody>
                  <a:tcPr/>
                </a:tc>
                <a:extLst>
                  <a:ext uri="{0D108BD9-81ED-4DB2-BD59-A6C34878D82A}">
                    <a16:rowId xmlns:a16="http://schemas.microsoft.com/office/drawing/2014/main" val="1831037108"/>
                  </a:ext>
                </a:extLst>
              </a:tr>
              <a:tr h="276504">
                <a:tc>
                  <a:txBody>
                    <a:bodyPr/>
                    <a:lstStyle/>
                    <a:p>
                      <a:endParaRPr lang="fr-FR" sz="1100" dirty="0">
                        <a:solidFill>
                          <a:srgbClr val="00B050"/>
                        </a:solidFill>
                        <a:latin typeface="+mn-lt"/>
                        <a:ea typeface="Cambria" panose="02040503050406030204" pitchFamily="18" charset="0"/>
                      </a:endParaRPr>
                    </a:p>
                  </a:txBody>
                  <a:tcPr>
                    <a:solidFill>
                      <a:schemeClr val="accent1"/>
                    </a:solidFill>
                  </a:tcPr>
                </a:tc>
                <a:tc>
                  <a:txBody>
                    <a:bodyPr/>
                    <a:lstStyle/>
                    <a:p>
                      <a:r>
                        <a:rPr lang="fr-FR" sz="1100" b="0" dirty="0">
                          <a:latin typeface="+mn-lt"/>
                          <a:ea typeface="Cambria" panose="02040503050406030204" pitchFamily="18" charset="0"/>
                        </a:rPr>
                        <a:t>Coûts locatifs supplémentaires</a:t>
                      </a:r>
                    </a:p>
                  </a:txBody>
                  <a:tcPr/>
                </a:tc>
                <a:tc>
                  <a:txBody>
                    <a:bodyPr/>
                    <a:lstStyle/>
                    <a:p>
                      <a:pPr algn="ctr"/>
                      <a:r>
                        <a:rPr lang="fr-FR" sz="1100" b="0" dirty="0">
                          <a:latin typeface="+mn-lt"/>
                          <a:ea typeface="Cambria" panose="02040503050406030204" pitchFamily="18" charset="0"/>
                        </a:rPr>
                        <a:t>0,7 k€</a:t>
                      </a:r>
                    </a:p>
                  </a:txBody>
                  <a:tcPr/>
                </a:tc>
                <a:extLst>
                  <a:ext uri="{0D108BD9-81ED-4DB2-BD59-A6C34878D82A}">
                    <a16:rowId xmlns:a16="http://schemas.microsoft.com/office/drawing/2014/main" val="2302311366"/>
                  </a:ext>
                </a:extLst>
              </a:tr>
            </a:tbl>
          </a:graphicData>
        </a:graphic>
      </p:graphicFrame>
      <p:graphicFrame>
        <p:nvGraphicFramePr>
          <p:cNvPr id="18" name="Tableau 17">
            <a:extLst>
              <a:ext uri="{FF2B5EF4-FFF2-40B4-BE49-F238E27FC236}">
                <a16:creationId xmlns:a16="http://schemas.microsoft.com/office/drawing/2014/main" id="{C8058032-C5D2-5376-7BF4-75A4A4C0DDCE}"/>
              </a:ext>
            </a:extLst>
          </p:cNvPr>
          <p:cNvGraphicFramePr>
            <a:graphicFrameLocks noGrp="1"/>
          </p:cNvGraphicFramePr>
          <p:nvPr>
            <p:extLst>
              <p:ext uri="{D42A27DB-BD31-4B8C-83A1-F6EECF244321}">
                <p14:modId xmlns:p14="http://schemas.microsoft.com/office/powerpoint/2010/main" val="463191350"/>
              </p:ext>
            </p:extLst>
          </p:nvPr>
        </p:nvGraphicFramePr>
        <p:xfrm>
          <a:off x="5735562" y="3225673"/>
          <a:ext cx="6262520" cy="408410"/>
        </p:xfrm>
        <a:graphic>
          <a:graphicData uri="http://schemas.openxmlformats.org/drawingml/2006/table">
            <a:tbl>
              <a:tblPr firstRow="1" bandRow="1">
                <a:tableStyleId>{5C22544A-7EE6-4342-B048-85BDC9FD1C3A}</a:tableStyleId>
              </a:tblPr>
              <a:tblGrid>
                <a:gridCol w="5248216">
                  <a:extLst>
                    <a:ext uri="{9D8B030D-6E8A-4147-A177-3AD203B41FA5}">
                      <a16:colId xmlns:a16="http://schemas.microsoft.com/office/drawing/2014/main" val="3026758634"/>
                    </a:ext>
                  </a:extLst>
                </a:gridCol>
                <a:gridCol w="1014304">
                  <a:extLst>
                    <a:ext uri="{9D8B030D-6E8A-4147-A177-3AD203B41FA5}">
                      <a16:colId xmlns:a16="http://schemas.microsoft.com/office/drawing/2014/main" val="3652137878"/>
                    </a:ext>
                  </a:extLst>
                </a:gridCol>
              </a:tblGrid>
              <a:tr h="408410">
                <a:tc>
                  <a:txBody>
                    <a:bodyPr/>
                    <a:lstStyle/>
                    <a:p>
                      <a:r>
                        <a:rPr lang="fr-FR" sz="1400" dirty="0">
                          <a:solidFill>
                            <a:schemeClr val="bg1"/>
                          </a:solidFill>
                          <a:latin typeface="+mn-lt"/>
                          <a:ea typeface="Cambria" panose="02040503050406030204" pitchFamily="18" charset="0"/>
                        </a:rPr>
                        <a:t>Total Gains</a:t>
                      </a:r>
                    </a:p>
                  </a:txBody>
                  <a:tcPr anchor="ctr">
                    <a:solidFill>
                      <a:srgbClr val="16A085"/>
                    </a:solidFill>
                  </a:tcPr>
                </a:tc>
                <a:tc>
                  <a:txBody>
                    <a:bodyPr/>
                    <a:lstStyle/>
                    <a:p>
                      <a:pPr algn="ctr"/>
                      <a:r>
                        <a:rPr lang="fr-FR" sz="1400" dirty="0">
                          <a:solidFill>
                            <a:schemeClr val="bg1"/>
                          </a:solidFill>
                          <a:latin typeface="+mn-lt"/>
                          <a:ea typeface="Cambria" panose="02040503050406030204" pitchFamily="18" charset="0"/>
                        </a:rPr>
                        <a:t>95,8 k€</a:t>
                      </a:r>
                    </a:p>
                  </a:txBody>
                  <a:tcPr anchor="ctr">
                    <a:solidFill>
                      <a:srgbClr val="16A085"/>
                    </a:solidFill>
                  </a:tcPr>
                </a:tc>
                <a:extLst>
                  <a:ext uri="{0D108BD9-81ED-4DB2-BD59-A6C34878D82A}">
                    <a16:rowId xmlns:a16="http://schemas.microsoft.com/office/drawing/2014/main" val="1028767254"/>
                  </a:ext>
                </a:extLst>
              </a:tr>
            </a:tbl>
          </a:graphicData>
        </a:graphic>
      </p:graphicFrame>
      <p:graphicFrame>
        <p:nvGraphicFramePr>
          <p:cNvPr id="19" name="Tableau 6">
            <a:extLst>
              <a:ext uri="{FF2B5EF4-FFF2-40B4-BE49-F238E27FC236}">
                <a16:creationId xmlns:a16="http://schemas.microsoft.com/office/drawing/2014/main" id="{EEA9F6FD-F4B9-FB62-A714-B512C255BED0}"/>
              </a:ext>
            </a:extLst>
          </p:cNvPr>
          <p:cNvGraphicFramePr>
            <a:graphicFrameLocks noGrp="1"/>
          </p:cNvGraphicFramePr>
          <p:nvPr>
            <p:extLst>
              <p:ext uri="{D42A27DB-BD31-4B8C-83A1-F6EECF244321}">
                <p14:modId xmlns:p14="http://schemas.microsoft.com/office/powerpoint/2010/main" val="669669817"/>
              </p:ext>
            </p:extLst>
          </p:nvPr>
        </p:nvGraphicFramePr>
        <p:xfrm>
          <a:off x="227371" y="2748152"/>
          <a:ext cx="4943706" cy="345476"/>
        </p:xfrm>
        <a:graphic>
          <a:graphicData uri="http://schemas.openxmlformats.org/drawingml/2006/table">
            <a:tbl>
              <a:tblPr firstRow="1" bandRow="1">
                <a:tableStyleId>{5C22544A-7EE6-4342-B048-85BDC9FD1C3A}</a:tableStyleId>
              </a:tblPr>
              <a:tblGrid>
                <a:gridCol w="3831309">
                  <a:extLst>
                    <a:ext uri="{9D8B030D-6E8A-4147-A177-3AD203B41FA5}">
                      <a16:colId xmlns:a16="http://schemas.microsoft.com/office/drawing/2014/main" val="3026758634"/>
                    </a:ext>
                  </a:extLst>
                </a:gridCol>
                <a:gridCol w="1112397">
                  <a:extLst>
                    <a:ext uri="{9D8B030D-6E8A-4147-A177-3AD203B41FA5}">
                      <a16:colId xmlns:a16="http://schemas.microsoft.com/office/drawing/2014/main" val="3652137878"/>
                    </a:ext>
                  </a:extLst>
                </a:gridCol>
              </a:tblGrid>
              <a:tr h="345476">
                <a:tc>
                  <a:txBody>
                    <a:bodyPr/>
                    <a:lstStyle/>
                    <a:p>
                      <a:r>
                        <a:rPr lang="fr-FR" sz="1400" dirty="0">
                          <a:solidFill>
                            <a:schemeClr val="bg1"/>
                          </a:solidFill>
                          <a:latin typeface="+mn-lt"/>
                          <a:ea typeface="Cambria" panose="02040503050406030204" pitchFamily="18" charset="0"/>
                        </a:rPr>
                        <a:t>Total coûts</a:t>
                      </a:r>
                    </a:p>
                  </a:txBody>
                  <a:tcPr anchor="ctr">
                    <a:solidFill>
                      <a:srgbClr val="FF0000"/>
                    </a:solidFill>
                  </a:tcPr>
                </a:tc>
                <a:tc>
                  <a:txBody>
                    <a:bodyPr/>
                    <a:lstStyle/>
                    <a:p>
                      <a:pPr algn="ctr"/>
                      <a:r>
                        <a:rPr lang="fr-FR" sz="1400" dirty="0">
                          <a:solidFill>
                            <a:schemeClr val="bg1"/>
                          </a:solidFill>
                          <a:latin typeface="+mn-lt"/>
                          <a:ea typeface="Cambria" panose="02040503050406030204" pitchFamily="18" charset="0"/>
                        </a:rPr>
                        <a:t>13,5 k€</a:t>
                      </a:r>
                    </a:p>
                  </a:txBody>
                  <a:tcPr anchor="ctr">
                    <a:solidFill>
                      <a:srgbClr val="FF0000"/>
                    </a:solidFill>
                  </a:tcPr>
                </a:tc>
                <a:extLst>
                  <a:ext uri="{0D108BD9-81ED-4DB2-BD59-A6C34878D82A}">
                    <a16:rowId xmlns:a16="http://schemas.microsoft.com/office/drawing/2014/main" val="1028767254"/>
                  </a:ext>
                </a:extLst>
              </a:tr>
            </a:tbl>
          </a:graphicData>
        </a:graphic>
      </p:graphicFrame>
      <p:graphicFrame>
        <p:nvGraphicFramePr>
          <p:cNvPr id="20" name="Tableau 19">
            <a:extLst>
              <a:ext uri="{FF2B5EF4-FFF2-40B4-BE49-F238E27FC236}">
                <a16:creationId xmlns:a16="http://schemas.microsoft.com/office/drawing/2014/main" id="{A622FB2C-284B-84F5-9BA6-665DF26938F0}"/>
              </a:ext>
            </a:extLst>
          </p:cNvPr>
          <p:cNvGraphicFramePr>
            <a:graphicFrameLocks noGrp="1"/>
          </p:cNvGraphicFramePr>
          <p:nvPr>
            <p:extLst>
              <p:ext uri="{D42A27DB-BD31-4B8C-83A1-F6EECF244321}">
                <p14:modId xmlns:p14="http://schemas.microsoft.com/office/powerpoint/2010/main" val="232943805"/>
              </p:ext>
            </p:extLst>
          </p:nvPr>
        </p:nvGraphicFramePr>
        <p:xfrm>
          <a:off x="5735561" y="1674901"/>
          <a:ext cx="6262521" cy="1561202"/>
        </p:xfrm>
        <a:graphic>
          <a:graphicData uri="http://schemas.openxmlformats.org/drawingml/2006/table">
            <a:tbl>
              <a:tblPr firstRow="1" bandRow="1">
                <a:tableStyleId>{5C22544A-7EE6-4342-B048-85BDC9FD1C3A}</a:tableStyleId>
              </a:tblPr>
              <a:tblGrid>
                <a:gridCol w="897554">
                  <a:extLst>
                    <a:ext uri="{9D8B030D-6E8A-4147-A177-3AD203B41FA5}">
                      <a16:colId xmlns:a16="http://schemas.microsoft.com/office/drawing/2014/main" val="2872094333"/>
                    </a:ext>
                  </a:extLst>
                </a:gridCol>
                <a:gridCol w="4345205">
                  <a:extLst>
                    <a:ext uri="{9D8B030D-6E8A-4147-A177-3AD203B41FA5}">
                      <a16:colId xmlns:a16="http://schemas.microsoft.com/office/drawing/2014/main" val="3026758634"/>
                    </a:ext>
                  </a:extLst>
                </a:gridCol>
                <a:gridCol w="1019762">
                  <a:extLst>
                    <a:ext uri="{9D8B030D-6E8A-4147-A177-3AD203B41FA5}">
                      <a16:colId xmlns:a16="http://schemas.microsoft.com/office/drawing/2014/main" val="3652137878"/>
                    </a:ext>
                  </a:extLst>
                </a:gridCol>
              </a:tblGrid>
              <a:tr h="524882">
                <a:tc>
                  <a:txBody>
                    <a:bodyPr/>
                    <a:lstStyle/>
                    <a:p>
                      <a:r>
                        <a:rPr lang="fr-FR" sz="1400">
                          <a:latin typeface="+mn-lt"/>
                          <a:ea typeface="Cambria" panose="02040503050406030204" pitchFamily="18" charset="0"/>
                        </a:rPr>
                        <a:t>Acteur</a:t>
                      </a:r>
                    </a:p>
                  </a:txBody>
                  <a:tcPr>
                    <a:solidFill>
                      <a:srgbClr val="16A085"/>
                    </a:solidFill>
                  </a:tcPr>
                </a:tc>
                <a:tc>
                  <a:txBody>
                    <a:bodyPr/>
                    <a:lstStyle/>
                    <a:p>
                      <a:r>
                        <a:rPr lang="fr-FR" sz="1400">
                          <a:latin typeface="+mn-lt"/>
                          <a:ea typeface="Cambria" panose="02040503050406030204" pitchFamily="18" charset="0"/>
                        </a:rPr>
                        <a:t>Bénéfice</a:t>
                      </a:r>
                    </a:p>
                  </a:txBody>
                  <a:tcPr>
                    <a:solidFill>
                      <a:srgbClr val="16A085"/>
                    </a:solidFill>
                  </a:tcPr>
                </a:tc>
                <a:tc>
                  <a:txBody>
                    <a:bodyPr/>
                    <a:lstStyle/>
                    <a:p>
                      <a:r>
                        <a:rPr lang="fr-FR" sz="1400">
                          <a:latin typeface="+mn-lt"/>
                          <a:ea typeface="Cambria" panose="02040503050406030204" pitchFamily="18" charset="0"/>
                        </a:rPr>
                        <a:t>Valeur actualisée</a:t>
                      </a:r>
                    </a:p>
                  </a:txBody>
                  <a:tcPr>
                    <a:solidFill>
                      <a:srgbClr val="16A085"/>
                    </a:solidFill>
                  </a:tcPr>
                </a:tc>
                <a:extLst>
                  <a:ext uri="{0D108BD9-81ED-4DB2-BD59-A6C34878D82A}">
                    <a16:rowId xmlns:a16="http://schemas.microsoft.com/office/drawing/2014/main" val="1028767254"/>
                  </a:ext>
                </a:extLst>
              </a:tr>
              <a:tr h="248594">
                <a:tc>
                  <a:txBody>
                    <a:bodyPr/>
                    <a:lstStyle/>
                    <a:p>
                      <a:endParaRPr lang="fr-FR" sz="1100">
                        <a:solidFill>
                          <a:srgbClr val="FF66FF"/>
                        </a:solidFill>
                        <a:latin typeface="+mn-lt"/>
                        <a:ea typeface="Cambria" panose="02040503050406030204" pitchFamily="18" charset="0"/>
                      </a:endParaRPr>
                    </a:p>
                  </a:txBody>
                  <a:tcPr>
                    <a:solidFill>
                      <a:srgbClr val="CC3399"/>
                    </a:solidFill>
                  </a:tcPr>
                </a:tc>
                <a:tc>
                  <a:txBody>
                    <a:bodyPr/>
                    <a:lstStyle/>
                    <a:p>
                      <a:r>
                        <a:rPr lang="fr-FR" sz="1100" b="0" dirty="0">
                          <a:latin typeface="+mn-lt"/>
                          <a:ea typeface="Cambria" panose="02040503050406030204" pitchFamily="18" charset="0"/>
                        </a:rPr>
                        <a:t>APL évitées</a:t>
                      </a:r>
                    </a:p>
                  </a:txBody>
                  <a:tcPr/>
                </a:tc>
                <a:tc>
                  <a:txBody>
                    <a:bodyPr/>
                    <a:lstStyle/>
                    <a:p>
                      <a:pPr algn="ctr"/>
                      <a:r>
                        <a:rPr lang="fr-FR" sz="1100" b="0" dirty="0">
                          <a:latin typeface="+mn-lt"/>
                          <a:ea typeface="Cambria" panose="02040503050406030204" pitchFamily="18" charset="0"/>
                        </a:rPr>
                        <a:t>3,1 k€</a:t>
                      </a:r>
                    </a:p>
                  </a:txBody>
                  <a:tcPr/>
                </a:tc>
                <a:extLst>
                  <a:ext uri="{0D108BD9-81ED-4DB2-BD59-A6C34878D82A}">
                    <a16:rowId xmlns:a16="http://schemas.microsoft.com/office/drawing/2014/main" val="1148384790"/>
                  </a:ext>
                </a:extLst>
              </a:tr>
              <a:tr h="248594">
                <a:tc>
                  <a:txBody>
                    <a:bodyPr/>
                    <a:lstStyle/>
                    <a:p>
                      <a:endParaRPr lang="fr-FR" sz="1100">
                        <a:solidFill>
                          <a:srgbClr val="002060"/>
                        </a:solidFill>
                        <a:latin typeface="+mn-lt"/>
                        <a:ea typeface="Cambria" panose="02040503050406030204" pitchFamily="18" charset="0"/>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a:latin typeface="+mn-lt"/>
                          <a:ea typeface="Cambria" panose="02040503050406030204" pitchFamily="18" charset="0"/>
                        </a:rPr>
                        <a:t>Gains espérance de revenu durant la vie active de l’étudiant</a:t>
                      </a:r>
                    </a:p>
                  </a:txBody>
                  <a:tcPr/>
                </a:tc>
                <a:tc>
                  <a:txBody>
                    <a:bodyPr/>
                    <a:lstStyle/>
                    <a:p>
                      <a:pPr algn="ctr"/>
                      <a:r>
                        <a:rPr lang="fr-FR" sz="1100" b="0" dirty="0">
                          <a:latin typeface="+mn-lt"/>
                          <a:ea typeface="Cambria" panose="02040503050406030204" pitchFamily="18" charset="0"/>
                        </a:rPr>
                        <a:t>38,9 k€</a:t>
                      </a:r>
                    </a:p>
                  </a:txBody>
                  <a:tcPr anchor="ctr"/>
                </a:tc>
                <a:extLst>
                  <a:ext uri="{0D108BD9-81ED-4DB2-BD59-A6C34878D82A}">
                    <a16:rowId xmlns:a16="http://schemas.microsoft.com/office/drawing/2014/main" val="2190823103"/>
                  </a:ext>
                </a:extLst>
              </a:tr>
              <a:tr h="248594">
                <a:tc>
                  <a:txBody>
                    <a:bodyPr/>
                    <a:lstStyle/>
                    <a:p>
                      <a:endParaRPr lang="fr-FR" sz="1100">
                        <a:solidFill>
                          <a:srgbClr val="002060"/>
                        </a:solidFill>
                        <a:latin typeface="+mn-lt"/>
                        <a:ea typeface="Cambria" panose="02040503050406030204" pitchFamily="18" charset="0"/>
                      </a:endParaRPr>
                    </a:p>
                  </a:txBody>
                  <a:tcPr>
                    <a:solidFill>
                      <a:srgbClr val="CC3399"/>
                    </a:solidFill>
                  </a:tcPr>
                </a:tc>
                <a:tc>
                  <a:txBody>
                    <a:bodyPr/>
                    <a:lstStyle/>
                    <a:p>
                      <a:r>
                        <a:rPr lang="fr-FR" sz="1100" b="0">
                          <a:latin typeface="+mn-lt"/>
                          <a:ea typeface="Cambria" panose="02040503050406030204" pitchFamily="18" charset="0"/>
                        </a:rPr>
                        <a:t>Recettes fiscales sur la durée de vie active</a:t>
                      </a:r>
                    </a:p>
                  </a:txBody>
                  <a:tcPr/>
                </a:tc>
                <a:tc>
                  <a:txBody>
                    <a:bodyPr/>
                    <a:lstStyle/>
                    <a:p>
                      <a:pPr algn="ctr"/>
                      <a:r>
                        <a:rPr lang="fr-FR" sz="1100" b="0" dirty="0">
                          <a:latin typeface="+mn-lt"/>
                          <a:ea typeface="Cambria" panose="02040503050406030204" pitchFamily="18" charset="0"/>
                        </a:rPr>
                        <a:t>41,4 k€</a:t>
                      </a:r>
                    </a:p>
                  </a:txBody>
                  <a:tcPr anchor="ctr"/>
                </a:tc>
                <a:extLst>
                  <a:ext uri="{0D108BD9-81ED-4DB2-BD59-A6C34878D82A}">
                    <a16:rowId xmlns:a16="http://schemas.microsoft.com/office/drawing/2014/main" val="496467049"/>
                  </a:ext>
                </a:extLst>
              </a:tr>
              <a:tr h="248594">
                <a:tc>
                  <a:txBody>
                    <a:bodyPr/>
                    <a:lstStyle/>
                    <a:p>
                      <a:endParaRPr lang="fr-FR" sz="1100">
                        <a:solidFill>
                          <a:schemeClr val="accent5"/>
                        </a:solidFill>
                        <a:latin typeface="+mn-lt"/>
                        <a:ea typeface="Cambria" panose="02040503050406030204" pitchFamily="18" charset="0"/>
                      </a:endParaRPr>
                    </a:p>
                  </a:txBody>
                  <a:tcPr>
                    <a:solidFill>
                      <a:schemeClr val="accent6">
                        <a:lumMod val="50000"/>
                      </a:schemeClr>
                    </a:solidFill>
                  </a:tcPr>
                </a:tc>
                <a:tc>
                  <a:txBody>
                    <a:bodyPr/>
                    <a:lstStyle/>
                    <a:p>
                      <a:r>
                        <a:rPr lang="fr-FR" sz="1100" b="0">
                          <a:latin typeface="+mn-lt"/>
                          <a:ea typeface="Cambria" panose="02040503050406030204" pitchFamily="18" charset="0"/>
                        </a:rPr>
                        <a:t>Externalités sociales</a:t>
                      </a:r>
                    </a:p>
                  </a:txBody>
                  <a:tcPr>
                    <a:solidFill>
                      <a:srgbClr val="E9EBF5"/>
                    </a:solidFill>
                  </a:tcPr>
                </a:tc>
                <a:tc>
                  <a:txBody>
                    <a:bodyPr/>
                    <a:lstStyle/>
                    <a:p>
                      <a:pPr algn="ctr"/>
                      <a:r>
                        <a:rPr lang="fr-FR" sz="1100" b="0" dirty="0">
                          <a:latin typeface="+mn-lt"/>
                          <a:ea typeface="Cambria" panose="02040503050406030204" pitchFamily="18" charset="0"/>
                        </a:rPr>
                        <a:t>12,4 k€</a:t>
                      </a:r>
                    </a:p>
                  </a:txBody>
                  <a:tcPr>
                    <a:solidFill>
                      <a:srgbClr val="E9EBF5"/>
                    </a:solidFill>
                  </a:tcPr>
                </a:tc>
                <a:extLst>
                  <a:ext uri="{0D108BD9-81ED-4DB2-BD59-A6C34878D82A}">
                    <a16:rowId xmlns:a16="http://schemas.microsoft.com/office/drawing/2014/main" val="187958063"/>
                  </a:ext>
                </a:extLst>
              </a:tr>
            </a:tbl>
          </a:graphicData>
        </a:graphic>
      </p:graphicFrame>
      <p:graphicFrame>
        <p:nvGraphicFramePr>
          <p:cNvPr id="21" name="Tableau 6">
            <a:extLst>
              <a:ext uri="{FF2B5EF4-FFF2-40B4-BE49-F238E27FC236}">
                <a16:creationId xmlns:a16="http://schemas.microsoft.com/office/drawing/2014/main" id="{F05AFBA6-A499-5D16-E9F2-BB6A4095C188}"/>
              </a:ext>
            </a:extLst>
          </p:cNvPr>
          <p:cNvGraphicFramePr>
            <a:graphicFrameLocks noGrp="1"/>
          </p:cNvGraphicFramePr>
          <p:nvPr>
            <p:extLst>
              <p:ext uri="{D42A27DB-BD31-4B8C-83A1-F6EECF244321}">
                <p14:modId xmlns:p14="http://schemas.microsoft.com/office/powerpoint/2010/main" val="2598237017"/>
              </p:ext>
            </p:extLst>
          </p:nvPr>
        </p:nvGraphicFramePr>
        <p:xfrm>
          <a:off x="4149406" y="4350721"/>
          <a:ext cx="3893185" cy="741680"/>
        </p:xfrm>
        <a:graphic>
          <a:graphicData uri="http://schemas.openxmlformats.org/drawingml/2006/table">
            <a:tbl>
              <a:tblPr firstRow="1" bandRow="1">
                <a:tableStyleId>{5C22544A-7EE6-4342-B048-85BDC9FD1C3A}</a:tableStyleId>
              </a:tblPr>
              <a:tblGrid>
                <a:gridCol w="3017168">
                  <a:extLst>
                    <a:ext uri="{9D8B030D-6E8A-4147-A177-3AD203B41FA5}">
                      <a16:colId xmlns:a16="http://schemas.microsoft.com/office/drawing/2014/main" val="3026758634"/>
                    </a:ext>
                  </a:extLst>
                </a:gridCol>
                <a:gridCol w="876017">
                  <a:extLst>
                    <a:ext uri="{9D8B030D-6E8A-4147-A177-3AD203B41FA5}">
                      <a16:colId xmlns:a16="http://schemas.microsoft.com/office/drawing/2014/main" val="3652137878"/>
                    </a:ext>
                  </a:extLst>
                </a:gridCol>
              </a:tblGrid>
              <a:tr h="370840">
                <a:tc>
                  <a:txBody>
                    <a:bodyPr/>
                    <a:lstStyle/>
                    <a:p>
                      <a:r>
                        <a:rPr lang="fr-FR" sz="1400">
                          <a:solidFill>
                            <a:schemeClr val="bg1"/>
                          </a:solidFill>
                          <a:latin typeface="+mn-lt"/>
                          <a:ea typeface="Cambria" panose="02040503050406030204" pitchFamily="18" charset="0"/>
                        </a:rPr>
                        <a:t>VAN socio-économique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1400" dirty="0">
                          <a:solidFill>
                            <a:schemeClr val="bg1"/>
                          </a:solidFill>
                          <a:latin typeface="+mn-lt"/>
                          <a:ea typeface="Cambria" panose="02040503050406030204" pitchFamily="18" charset="0"/>
                        </a:rPr>
                        <a:t>82,3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28767254"/>
                  </a:ext>
                </a:extLst>
              </a:tr>
              <a:tr h="370840">
                <a:tc>
                  <a:txBody>
                    <a:bodyPr/>
                    <a:lstStyle/>
                    <a:p>
                      <a:r>
                        <a:rPr lang="fr-FR" sz="1400" b="1">
                          <a:solidFill>
                            <a:schemeClr val="bg1"/>
                          </a:solidFill>
                          <a:latin typeface="+mn-lt"/>
                          <a:ea typeface="Cambria" panose="02040503050406030204" pitchFamily="18" charset="0"/>
                        </a:rPr>
                        <a:t>SROI (€ générés pour 1 € dépensé)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fr-FR" sz="1400" b="1" dirty="0">
                          <a:solidFill>
                            <a:schemeClr val="bg1"/>
                          </a:solidFill>
                          <a:latin typeface="+mn-lt"/>
                          <a:ea typeface="Cambria" panose="02040503050406030204" pitchFamily="18" charset="0"/>
                        </a:rPr>
                        <a:t>7,08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45687914"/>
                  </a:ext>
                </a:extLst>
              </a:tr>
            </a:tbl>
          </a:graphicData>
        </a:graphic>
      </p:graphicFrame>
    </p:spTree>
    <p:extLst>
      <p:ext uri="{BB962C8B-B14F-4D97-AF65-F5344CB8AC3E}">
        <p14:creationId xmlns:p14="http://schemas.microsoft.com/office/powerpoint/2010/main" val="329775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B3120-7E11-3C55-AA3A-74D6286580F4}"/>
              </a:ext>
            </a:extLst>
          </p:cNvPr>
          <p:cNvSpPr>
            <a:spLocks noGrp="1"/>
          </p:cNvSpPr>
          <p:nvPr>
            <p:ph type="title"/>
          </p:nvPr>
        </p:nvSpPr>
        <p:spPr>
          <a:xfrm>
            <a:off x="838200" y="136525"/>
            <a:ext cx="10515600" cy="812034"/>
          </a:xfrm>
        </p:spPr>
        <p:txBody>
          <a:bodyPr/>
          <a:lstStyle/>
          <a:p>
            <a:pPr algn="ctr"/>
            <a:r>
              <a:rPr lang="fr-FR">
                <a:solidFill>
                  <a:srgbClr val="002060"/>
                </a:solidFill>
              </a:rPr>
              <a:t>Bilan par acteur </a:t>
            </a:r>
          </a:p>
        </p:txBody>
      </p:sp>
      <p:sp>
        <p:nvSpPr>
          <p:cNvPr id="4" name="Espace réservé du numéro de diapositive 3">
            <a:extLst>
              <a:ext uri="{FF2B5EF4-FFF2-40B4-BE49-F238E27FC236}">
                <a16:creationId xmlns:a16="http://schemas.microsoft.com/office/drawing/2014/main" id="{3A099660-C932-D731-0E16-33439AF42F6F}"/>
              </a:ext>
            </a:extLst>
          </p:cNvPr>
          <p:cNvSpPr>
            <a:spLocks noGrp="1"/>
          </p:cNvSpPr>
          <p:nvPr>
            <p:ph type="sldNum" sz="quarter" idx="12"/>
          </p:nvPr>
        </p:nvSpPr>
        <p:spPr/>
        <p:txBody>
          <a:bodyPr/>
          <a:lstStyle/>
          <a:p>
            <a:fld id="{3797124D-110B-40F6-AD5D-61A9D620943F}" type="slidenum">
              <a:rPr lang="fr-FR" smtClean="0"/>
              <a:t>16</a:t>
            </a:fld>
            <a:endParaRPr lang="fr-FR"/>
          </a:p>
        </p:txBody>
      </p:sp>
      <p:sp>
        <p:nvSpPr>
          <p:cNvPr id="8" name="ZoneTexte 7">
            <a:extLst>
              <a:ext uri="{FF2B5EF4-FFF2-40B4-BE49-F238E27FC236}">
                <a16:creationId xmlns:a16="http://schemas.microsoft.com/office/drawing/2014/main" id="{7D3FC52B-955D-B6A7-0235-A0FF77893014}"/>
              </a:ext>
            </a:extLst>
          </p:cNvPr>
          <p:cNvSpPr txBox="1"/>
          <p:nvPr/>
        </p:nvSpPr>
        <p:spPr>
          <a:xfrm>
            <a:off x="182229" y="1027608"/>
            <a:ext cx="5179043" cy="5478423"/>
          </a:xfrm>
          <a:prstGeom prst="rect">
            <a:avLst/>
          </a:prstGeom>
          <a:solidFill>
            <a:srgbClr val="19AAB4"/>
          </a:solidFill>
        </p:spPr>
        <p:txBody>
          <a:bodyPr wrap="square" rtlCol="0" anchor="ctr">
            <a:spAutoFit/>
          </a:bodyPr>
          <a:lstStyle/>
          <a:p>
            <a:pPr marL="285750" indent="-285750">
              <a:buFont typeface="Arial" panose="020B0604020202020204" pitchFamily="34" charset="0"/>
              <a:buChar char="•"/>
            </a:pPr>
            <a:r>
              <a:rPr lang="fr-FR" sz="1400" dirty="0">
                <a:solidFill>
                  <a:schemeClr val="bg1"/>
                </a:solidFill>
              </a:rPr>
              <a:t>Le bilan socio-économique par acteur sur 30 ans montre que </a:t>
            </a:r>
            <a:r>
              <a:rPr lang="fr-FR" sz="1400" b="1" dirty="0">
                <a:solidFill>
                  <a:schemeClr val="bg1"/>
                </a:solidFill>
              </a:rPr>
              <a:t>les étudiants sont les principaux bénéficiaires de la construction d’un logement social étudiant</a:t>
            </a:r>
            <a:r>
              <a:rPr lang="fr-FR" sz="1400" dirty="0">
                <a:solidFill>
                  <a:schemeClr val="bg1"/>
                </a:solidFill>
              </a:rPr>
              <a:t>. Ce résultat s’explique par les bénéfices de long terme générés par le logement social étudiant qui contribue à améliorer les conditions de vie des étudiants, leur donnant les meilleures chances d’obtenir leur diplôme et d’augmenter ainsi leur espérance de revenu tout au long de leur carrière. </a:t>
            </a:r>
          </a:p>
          <a:p>
            <a:pPr marL="285750" indent="-285750">
              <a:buFont typeface="Arial" panose="020B0604020202020204" pitchFamily="34" charset="0"/>
              <a:buChar char="•"/>
            </a:pPr>
            <a:r>
              <a:rPr lang="fr-FR" sz="1400" dirty="0">
                <a:solidFill>
                  <a:schemeClr val="bg1"/>
                </a:solidFill>
              </a:rPr>
              <a:t>L’impact agrégé à court terme en matière de dépenses de loyer est négligeable, car l’alternative crédible de rester dans le domicile familial permettrait d’éviter un coût locatif à l’étudiant. Toutefois, </a:t>
            </a:r>
            <a:r>
              <a:rPr lang="fr-FR" sz="1400" b="1" dirty="0">
                <a:solidFill>
                  <a:schemeClr val="bg1"/>
                </a:solidFill>
              </a:rPr>
              <a:t>le logement social permet de réaliser des économies par rapport au parc privé pour les étudiants préférant quitter le foyer parental</a:t>
            </a:r>
            <a:r>
              <a:rPr lang="fr-FR" sz="1400" dirty="0">
                <a:solidFill>
                  <a:schemeClr val="bg1"/>
                </a:solidFill>
              </a:rPr>
              <a:t>. </a:t>
            </a:r>
          </a:p>
          <a:p>
            <a:pPr marL="285750" indent="-285750">
              <a:buFont typeface="Arial" panose="020B0604020202020204" pitchFamily="34" charset="0"/>
              <a:buChar char="•"/>
            </a:pPr>
            <a:r>
              <a:rPr lang="fr-FR" sz="1400" dirty="0">
                <a:solidFill>
                  <a:schemeClr val="bg1"/>
                </a:solidFill>
              </a:rPr>
              <a:t>On observe également que </a:t>
            </a:r>
            <a:r>
              <a:rPr lang="fr-FR" sz="1400" b="1" dirty="0">
                <a:solidFill>
                  <a:schemeClr val="bg1"/>
                </a:solidFill>
              </a:rPr>
              <a:t>malgré le coût public à court terme </a:t>
            </a:r>
            <a:r>
              <a:rPr lang="fr-FR" sz="1400" dirty="0">
                <a:solidFill>
                  <a:schemeClr val="bg1"/>
                </a:solidFill>
              </a:rPr>
              <a:t>(via les subventions pour soutenir la construction des logements), </a:t>
            </a:r>
            <a:r>
              <a:rPr lang="fr-FR" sz="1400" b="1" dirty="0">
                <a:solidFill>
                  <a:schemeClr val="bg1"/>
                </a:solidFill>
              </a:rPr>
              <a:t>la valeur nette pour l’Etat à long terme est largement positive </a:t>
            </a:r>
            <a:r>
              <a:rPr lang="fr-FR" sz="1400" dirty="0">
                <a:solidFill>
                  <a:schemeClr val="bg1"/>
                </a:solidFill>
              </a:rPr>
              <a:t>(plus de 31 k€ par logement). Cela s’explique majoritairement par les recettes fiscales associées à une espérance de revenu plus grande pour l’étudiant durant sa carrière, mais aussi par les économies en termes d’aide au logement qui sont moindres par rapport au parc privé.</a:t>
            </a:r>
          </a:p>
          <a:p>
            <a:pPr marL="285750" indent="-285750">
              <a:buFont typeface="Arial" panose="020B0604020202020204" pitchFamily="34" charset="0"/>
              <a:buChar char="•"/>
            </a:pPr>
            <a:r>
              <a:rPr lang="fr-FR" sz="1400" dirty="0">
                <a:solidFill>
                  <a:schemeClr val="bg1"/>
                </a:solidFill>
              </a:rPr>
              <a:t>A noter que </a:t>
            </a:r>
            <a:r>
              <a:rPr lang="fr-FR" sz="1400" b="1" dirty="0">
                <a:solidFill>
                  <a:schemeClr val="bg1"/>
                </a:solidFill>
              </a:rPr>
              <a:t>l’impact des logements sociaux étudiants est aussi positif pour la Société en général</a:t>
            </a:r>
            <a:r>
              <a:rPr lang="fr-FR" sz="1400" dirty="0">
                <a:solidFill>
                  <a:schemeClr val="bg1"/>
                </a:solidFill>
              </a:rPr>
              <a:t>, à travers les bénéfices liés à une meilleure éducation de la population.</a:t>
            </a:r>
          </a:p>
        </p:txBody>
      </p:sp>
      <p:pic>
        <p:nvPicPr>
          <p:cNvPr id="3" name="Image 2">
            <a:extLst>
              <a:ext uri="{FF2B5EF4-FFF2-40B4-BE49-F238E27FC236}">
                <a16:creationId xmlns:a16="http://schemas.microsoft.com/office/drawing/2014/main" id="{E86A7F5C-6118-6CBB-1944-9C643E1DBDB9}"/>
              </a:ext>
            </a:extLst>
          </p:cNvPr>
          <p:cNvPicPr>
            <a:picLocks noChangeAspect="1"/>
          </p:cNvPicPr>
          <p:nvPr/>
        </p:nvPicPr>
        <p:blipFill>
          <a:blip r:embed="rId2"/>
          <a:stretch>
            <a:fillRect/>
          </a:stretch>
        </p:blipFill>
        <p:spPr>
          <a:xfrm>
            <a:off x="5481394" y="1766043"/>
            <a:ext cx="6528377" cy="3325914"/>
          </a:xfrm>
          <a:prstGeom prst="rect">
            <a:avLst/>
          </a:prstGeom>
        </p:spPr>
      </p:pic>
    </p:spTree>
    <p:extLst>
      <p:ext uri="{BB962C8B-B14F-4D97-AF65-F5344CB8AC3E}">
        <p14:creationId xmlns:p14="http://schemas.microsoft.com/office/powerpoint/2010/main" val="3684738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B3120-7E11-3C55-AA3A-74D6286580F4}"/>
              </a:ext>
            </a:extLst>
          </p:cNvPr>
          <p:cNvSpPr>
            <a:spLocks noGrp="1"/>
          </p:cNvSpPr>
          <p:nvPr>
            <p:ph type="title"/>
          </p:nvPr>
        </p:nvSpPr>
        <p:spPr>
          <a:xfrm>
            <a:off x="838200" y="238234"/>
            <a:ext cx="10515600" cy="885606"/>
          </a:xfrm>
        </p:spPr>
        <p:txBody>
          <a:bodyPr>
            <a:normAutofit fontScale="90000"/>
          </a:bodyPr>
          <a:lstStyle/>
          <a:p>
            <a:pPr algn="ctr"/>
            <a:r>
              <a:rPr lang="fr-FR" sz="3200">
                <a:solidFill>
                  <a:srgbClr val="002060"/>
                </a:solidFill>
              </a:rPr>
              <a:t>Perspectives sur l’objectif du plan “60 000 logements étudiants”</a:t>
            </a:r>
          </a:p>
        </p:txBody>
      </p:sp>
      <p:sp>
        <p:nvSpPr>
          <p:cNvPr id="3" name="Espace réservé du contenu 2">
            <a:extLst>
              <a:ext uri="{FF2B5EF4-FFF2-40B4-BE49-F238E27FC236}">
                <a16:creationId xmlns:a16="http://schemas.microsoft.com/office/drawing/2014/main" id="{A96D571B-BD2F-1A71-49FC-0ECB5090D6A4}"/>
              </a:ext>
            </a:extLst>
          </p:cNvPr>
          <p:cNvSpPr>
            <a:spLocks noGrp="1"/>
          </p:cNvSpPr>
          <p:nvPr>
            <p:ph idx="1"/>
          </p:nvPr>
        </p:nvSpPr>
        <p:spPr>
          <a:xfrm>
            <a:off x="627335" y="1415722"/>
            <a:ext cx="11060167" cy="5027608"/>
          </a:xfrm>
        </p:spPr>
        <p:txBody>
          <a:bodyPr>
            <a:normAutofit/>
          </a:bodyPr>
          <a:lstStyle/>
          <a:p>
            <a:pPr algn="just"/>
            <a:r>
              <a:rPr lang="fr-FR" sz="1800" dirty="0">
                <a:solidFill>
                  <a:srgbClr val="002060"/>
                </a:solidFill>
              </a:rPr>
              <a:t>Tel qu’évoqué précédemment, le plan “60 000 logements étudiants” annoncé par le gouvernement d’Edouard Philippe en 2018 n’a pas été totalement réalisé avec 24 000 logements encore manquants en 2021.</a:t>
            </a:r>
          </a:p>
          <a:p>
            <a:pPr algn="just"/>
            <a:r>
              <a:rPr lang="fr-FR" sz="1800" dirty="0">
                <a:solidFill>
                  <a:srgbClr val="002060"/>
                </a:solidFill>
              </a:rPr>
              <a:t>Pour un même niveau de subvention (soit 11,5% du montant moyen s’élevant à plus de 89 000 € par logement), la production de 24 000 logements sociaux étudiants :</a:t>
            </a:r>
          </a:p>
          <a:p>
            <a:pPr lvl="1" algn="just">
              <a:buFont typeface="Wingdings" panose="05000000000000000000" pitchFamily="2" charset="2"/>
              <a:buChar char="Ø"/>
            </a:pPr>
            <a:r>
              <a:rPr lang="fr-FR" sz="1600" dirty="0">
                <a:solidFill>
                  <a:srgbClr val="002060"/>
                </a:solidFill>
              </a:rPr>
              <a:t>Coûterait à l’Etat à court terme près de 246 M€ en subventions </a:t>
            </a:r>
          </a:p>
          <a:p>
            <a:pPr lvl="1" algn="just">
              <a:buFont typeface="Wingdings" panose="05000000000000000000" pitchFamily="2" charset="2"/>
              <a:buChar char="Ø"/>
            </a:pPr>
            <a:r>
              <a:rPr lang="fr-FR" sz="1600" dirty="0">
                <a:solidFill>
                  <a:srgbClr val="002060"/>
                </a:solidFill>
              </a:rPr>
              <a:t>Génèrerait à long terme sur 30 ans </a:t>
            </a:r>
            <a:r>
              <a:rPr lang="fr-FR" sz="1600" b="1" dirty="0">
                <a:solidFill>
                  <a:srgbClr val="002060"/>
                </a:solidFill>
              </a:rPr>
              <a:t>une création nette de valeur de l’ordre de 1,98 Md€ dont : </a:t>
            </a:r>
          </a:p>
          <a:p>
            <a:pPr lvl="2" algn="just">
              <a:buFont typeface="Wingdings" panose="05000000000000000000" pitchFamily="2" charset="2"/>
              <a:buChar char="q"/>
            </a:pPr>
            <a:r>
              <a:rPr lang="fr-FR" sz="1400" b="1" dirty="0">
                <a:solidFill>
                  <a:srgbClr val="002060"/>
                </a:solidFill>
              </a:rPr>
              <a:t>Plus de 761 M€ pour l’Etat</a:t>
            </a:r>
            <a:r>
              <a:rPr lang="fr-FR" sz="1400" dirty="0">
                <a:solidFill>
                  <a:srgbClr val="002060"/>
                </a:solidFill>
              </a:rPr>
              <a:t>, soit 3,1 fois plus que le montant investi pour la construction.</a:t>
            </a:r>
          </a:p>
          <a:p>
            <a:pPr lvl="2" algn="just">
              <a:buFont typeface="Wingdings" panose="05000000000000000000" pitchFamily="2" charset="2"/>
              <a:buChar char="q"/>
            </a:pPr>
            <a:r>
              <a:rPr lang="fr-FR" sz="1400" b="1" dirty="0">
                <a:solidFill>
                  <a:srgbClr val="002060"/>
                </a:solidFill>
              </a:rPr>
              <a:t>916 M€ pour les étudiants </a:t>
            </a:r>
          </a:p>
          <a:p>
            <a:pPr algn="just"/>
            <a:endParaRPr lang="fr-FR" sz="1800" dirty="0">
              <a:solidFill>
                <a:srgbClr val="002060"/>
              </a:solidFill>
            </a:endParaRPr>
          </a:p>
          <a:p>
            <a:pPr algn="just"/>
            <a:r>
              <a:rPr lang="fr-FR" sz="1800" dirty="0">
                <a:solidFill>
                  <a:srgbClr val="002060"/>
                </a:solidFill>
              </a:rPr>
              <a:t>En d’autres termes, </a:t>
            </a:r>
            <a:r>
              <a:rPr lang="fr-FR" sz="1800" b="1" dirty="0">
                <a:solidFill>
                  <a:srgbClr val="002060"/>
                </a:solidFill>
              </a:rPr>
              <a:t>il faudrait une subvention à hauteur de 76 685 € par logement social étudiant pour que la création nette de valeur socio-économique à long terme soit nulle</a:t>
            </a:r>
            <a:r>
              <a:rPr lang="fr-FR" sz="1800" dirty="0">
                <a:solidFill>
                  <a:srgbClr val="002060"/>
                </a:solidFill>
              </a:rPr>
              <a:t>. En deçà de ce montant, la construction génère des bénéfices nets au global. </a:t>
            </a:r>
          </a:p>
          <a:p>
            <a:pPr algn="just"/>
            <a:r>
              <a:rPr lang="fr-FR" sz="1800" dirty="0">
                <a:solidFill>
                  <a:srgbClr val="002060"/>
                </a:solidFill>
              </a:rPr>
              <a:t>Du point de vue du budget de l’Etat à long terme, </a:t>
            </a:r>
            <a:r>
              <a:rPr lang="fr-FR" sz="1800" b="1" dirty="0">
                <a:solidFill>
                  <a:srgbClr val="002060"/>
                </a:solidFill>
              </a:rPr>
              <a:t>il faudrait une subvention de l’ordre de 35 637 € par logement social étudiant pour obtenir une création nette de valeur nulle pour l’Etat</a:t>
            </a:r>
            <a:r>
              <a:rPr lang="fr-FR" sz="1800" dirty="0">
                <a:solidFill>
                  <a:srgbClr val="002060"/>
                </a:solidFill>
              </a:rPr>
              <a:t>. En deçà, les finances publiques génèrent un bénéfice net à long terme.</a:t>
            </a:r>
          </a:p>
          <a:p>
            <a:pPr algn="just"/>
            <a:r>
              <a:rPr lang="fr-FR" sz="1800" dirty="0">
                <a:solidFill>
                  <a:srgbClr val="002060"/>
                </a:solidFill>
              </a:rPr>
              <a:t>A titre de comparaison, </a:t>
            </a:r>
            <a:r>
              <a:rPr lang="fr-FR" sz="1800" b="1" dirty="0">
                <a:solidFill>
                  <a:srgbClr val="002060"/>
                </a:solidFill>
              </a:rPr>
              <a:t>le montant moyen de subventions publiques allouées à la construction de logements sociaux étudiants s’élève actuellement à 10 249 € par logement</a:t>
            </a:r>
            <a:r>
              <a:rPr lang="fr-FR" sz="1800" dirty="0">
                <a:solidFill>
                  <a:srgbClr val="002060"/>
                </a:solidFill>
              </a:rPr>
              <a:t>. </a:t>
            </a:r>
          </a:p>
        </p:txBody>
      </p:sp>
      <p:sp>
        <p:nvSpPr>
          <p:cNvPr id="4" name="Espace réservé du numéro de diapositive 3">
            <a:extLst>
              <a:ext uri="{FF2B5EF4-FFF2-40B4-BE49-F238E27FC236}">
                <a16:creationId xmlns:a16="http://schemas.microsoft.com/office/drawing/2014/main" id="{3A099660-C932-D731-0E16-33439AF42F6F}"/>
              </a:ext>
            </a:extLst>
          </p:cNvPr>
          <p:cNvSpPr>
            <a:spLocks noGrp="1"/>
          </p:cNvSpPr>
          <p:nvPr>
            <p:ph type="sldNum" sz="quarter" idx="12"/>
          </p:nvPr>
        </p:nvSpPr>
        <p:spPr/>
        <p:txBody>
          <a:bodyPr/>
          <a:lstStyle/>
          <a:p>
            <a:fld id="{3797124D-110B-40F6-AD5D-61A9D620943F}" type="slidenum">
              <a:rPr lang="fr-FR" smtClean="0"/>
              <a:t>17</a:t>
            </a:fld>
            <a:endParaRPr lang="fr-FR"/>
          </a:p>
        </p:txBody>
      </p:sp>
    </p:spTree>
    <p:extLst>
      <p:ext uri="{BB962C8B-B14F-4D97-AF65-F5344CB8AC3E}">
        <p14:creationId xmlns:p14="http://schemas.microsoft.com/office/powerpoint/2010/main" val="249637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81086-C2B4-4AE6-84B5-D2018B58A9B8}"/>
              </a:ext>
            </a:extLst>
          </p:cNvPr>
          <p:cNvSpPr/>
          <p:nvPr/>
        </p:nvSpPr>
        <p:spPr>
          <a:xfrm>
            <a:off x="0" y="0"/>
            <a:ext cx="12192000" cy="68579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8">
            <a:extLst>
              <a:ext uri="{FF2B5EF4-FFF2-40B4-BE49-F238E27FC236}">
                <a16:creationId xmlns:a16="http://schemas.microsoft.com/office/drawing/2014/main" id="{A855CC24-AA51-46E5-B570-F95B044D41CA}"/>
              </a:ext>
            </a:extLst>
          </p:cNvPr>
          <p:cNvSpPr txBox="1">
            <a:spLocks/>
          </p:cNvSpPr>
          <p:nvPr/>
        </p:nvSpPr>
        <p:spPr>
          <a:xfrm>
            <a:off x="1904999" y="2636939"/>
            <a:ext cx="8382000"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a:solidFill>
                  <a:schemeClr val="bg1"/>
                </a:solidFill>
                <a:latin typeface="Quicksand Book Regular"/>
              </a:rPr>
              <a:t> Annexes méthodologiques</a:t>
            </a:r>
            <a:endParaRPr lang="fr-FR" sz="2000">
              <a:solidFill>
                <a:schemeClr val="bg1"/>
              </a:solidFill>
              <a:latin typeface="Quicksand Book Regular"/>
            </a:endParaRPr>
          </a:p>
        </p:txBody>
      </p:sp>
      <p:sp>
        <p:nvSpPr>
          <p:cNvPr id="5" name="ZoneTexte 4">
            <a:extLst>
              <a:ext uri="{FF2B5EF4-FFF2-40B4-BE49-F238E27FC236}">
                <a16:creationId xmlns:a16="http://schemas.microsoft.com/office/drawing/2014/main" id="{228EC86A-AEE7-0745-9870-05206D04118D}"/>
              </a:ext>
            </a:extLst>
          </p:cNvPr>
          <p:cNvSpPr txBox="1"/>
          <p:nvPr/>
        </p:nvSpPr>
        <p:spPr>
          <a:xfrm>
            <a:off x="11662117" y="6414868"/>
            <a:ext cx="184731" cy="369332"/>
          </a:xfrm>
          <a:prstGeom prst="rect">
            <a:avLst/>
          </a:prstGeom>
          <a:noFill/>
        </p:spPr>
        <p:txBody>
          <a:bodyPr wrap="none" rtlCol="0">
            <a:spAutoFit/>
          </a:bodyPr>
          <a:lstStyle/>
          <a:p>
            <a:endParaRPr lang="fr-FR"/>
          </a:p>
        </p:txBody>
      </p:sp>
      <p:pic>
        <p:nvPicPr>
          <p:cNvPr id="2" name="Image 1">
            <a:extLst>
              <a:ext uri="{FF2B5EF4-FFF2-40B4-BE49-F238E27FC236}">
                <a16:creationId xmlns:a16="http://schemas.microsoft.com/office/drawing/2014/main" id="{05846353-E55C-8645-9433-17B1790817D0}"/>
              </a:ext>
            </a:extLst>
          </p:cNvPr>
          <p:cNvPicPr>
            <a:picLocks noChangeAspect="1"/>
          </p:cNvPicPr>
          <p:nvPr/>
        </p:nvPicPr>
        <p:blipFill>
          <a:blip r:embed="rId2"/>
          <a:stretch>
            <a:fillRect/>
          </a:stretch>
        </p:blipFill>
        <p:spPr>
          <a:xfrm>
            <a:off x="4553753" y="5538193"/>
            <a:ext cx="3084492" cy="1319807"/>
          </a:xfrm>
          <a:prstGeom prst="rect">
            <a:avLst/>
          </a:prstGeom>
        </p:spPr>
      </p:pic>
      <p:sp>
        <p:nvSpPr>
          <p:cNvPr id="3" name="Espace réservé du numéro de diapositive 2">
            <a:extLst>
              <a:ext uri="{FF2B5EF4-FFF2-40B4-BE49-F238E27FC236}">
                <a16:creationId xmlns:a16="http://schemas.microsoft.com/office/drawing/2014/main" id="{F14B889A-6174-AA4D-6903-0D1CAEE6BA66}"/>
              </a:ext>
            </a:extLst>
          </p:cNvPr>
          <p:cNvSpPr>
            <a:spLocks noGrp="1"/>
          </p:cNvSpPr>
          <p:nvPr>
            <p:ph type="sldNum" sz="quarter" idx="12"/>
          </p:nvPr>
        </p:nvSpPr>
        <p:spPr/>
        <p:txBody>
          <a:bodyPr/>
          <a:lstStyle/>
          <a:p>
            <a:fld id="{3797124D-110B-40F6-AD5D-61A9D620943F}" type="slidenum">
              <a:rPr lang="fr-FR" smtClean="0"/>
              <a:t>18</a:t>
            </a:fld>
            <a:endParaRPr lang="fr-FR"/>
          </a:p>
        </p:txBody>
      </p:sp>
    </p:spTree>
    <p:extLst>
      <p:ext uri="{BB962C8B-B14F-4D97-AF65-F5344CB8AC3E}">
        <p14:creationId xmlns:p14="http://schemas.microsoft.com/office/powerpoint/2010/main" val="348522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150188"/>
            <a:ext cx="10515600" cy="481361"/>
          </a:xfrm>
        </p:spPr>
        <p:txBody>
          <a:bodyPr>
            <a:normAutofit fontScale="90000"/>
          </a:bodyPr>
          <a:lstStyle/>
          <a:p>
            <a:pPr algn="ctr"/>
            <a:r>
              <a:rPr lang="fr-FR" sz="3200" dirty="0">
                <a:solidFill>
                  <a:srgbClr val="002060"/>
                </a:solidFill>
              </a:rPr>
              <a:t>Estimation de l’impact sur les coûts de construction</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19</a:t>
            </a:fld>
            <a:endParaRPr lang="fr-F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147747" y="887972"/>
            <a:ext cx="11644994" cy="5468378"/>
          </a:xfrm>
        </p:spPr>
        <p:txBody>
          <a:bodyPr>
            <a:normAutofit/>
          </a:bodyPr>
          <a:lstStyle/>
          <a:p>
            <a:pPr algn="just"/>
            <a:r>
              <a:rPr lang="fr-FR" sz="1400" dirty="0">
                <a:solidFill>
                  <a:srgbClr val="002060"/>
                </a:solidFill>
              </a:rPr>
              <a:t>La construction de logements sociaux étudiants implique des coûts généralement répartis dans le temps. Cependant, le programme financier est défini bien en amont de la livraison par le constructeur et le gestionnaire. Le constructeur supporte en premier ces coûts en finançant l’opération avec ses fonds propres, des subventions publiques et majoritairement un prêt PLS (parfois PLUS) sur 40 voire 60 années. </a:t>
            </a:r>
          </a:p>
          <a:p>
            <a:pPr algn="just"/>
            <a:r>
              <a:rPr lang="fr-FR" sz="1400" dirty="0">
                <a:solidFill>
                  <a:srgbClr val="002060"/>
                </a:solidFill>
              </a:rPr>
              <a:t>Le loyer financier payé par l’étudiant (ou parfois redevance) est déterminé avant la livraison du logement et servira d’une part au remboursement de l’emprunt du constructeur via le paiement du gestionnaire et de l’autre au financement des provisions des travaux, entretien et frais de gestion de la résidence.</a:t>
            </a:r>
          </a:p>
          <a:p>
            <a:pPr algn="just"/>
            <a:r>
              <a:rPr lang="fr-FR" sz="1400" dirty="0">
                <a:solidFill>
                  <a:srgbClr val="002060"/>
                </a:solidFill>
              </a:rPr>
              <a:t>Dans le cadre de cette étude, on suppose alors que le bilan économique du gestionnaire mais aussi du propriétaire se retrouvent </a:t>
            </a:r>
            <a:r>
              <a:rPr lang="fr-FR" sz="1400" i="1" dirty="0">
                <a:solidFill>
                  <a:srgbClr val="002060"/>
                </a:solidFill>
              </a:rPr>
              <a:t>in fine </a:t>
            </a:r>
            <a:r>
              <a:rPr lang="fr-FR" sz="1400" dirty="0">
                <a:solidFill>
                  <a:srgbClr val="002060"/>
                </a:solidFill>
              </a:rPr>
              <a:t>au moins à  l’équilibre (le gestionnaire reçoit les loyers et paie le propriétaire avec ces loyers ; le propriétaire finance la construction et rembourse </a:t>
            </a:r>
            <a:r>
              <a:rPr lang="fr-FR" sz="1400" i="1" dirty="0">
                <a:solidFill>
                  <a:srgbClr val="002060"/>
                </a:solidFill>
              </a:rPr>
              <a:t>in fine </a:t>
            </a:r>
            <a:r>
              <a:rPr lang="fr-FR" sz="1400" dirty="0">
                <a:solidFill>
                  <a:srgbClr val="002060"/>
                </a:solidFill>
              </a:rPr>
              <a:t>son investissement avec les paiements du gestionnaire, il supporte également les coûts d’entretien et de gestion). Ainsi, les flux financiers sont des transferts à somme nulle et </a:t>
            </a:r>
            <a:r>
              <a:rPr lang="fr-FR" sz="1400" b="1" dirty="0">
                <a:solidFill>
                  <a:srgbClr val="002060"/>
                </a:solidFill>
              </a:rPr>
              <a:t>sont comptabilisés uniquement les loyers payés par les étudiants (</a:t>
            </a:r>
            <a:r>
              <a:rPr lang="fr-FR" sz="1400" b="1" i="1" dirty="0">
                <a:solidFill>
                  <a:srgbClr val="002060"/>
                </a:solidFill>
              </a:rPr>
              <a:t>cf. </a:t>
            </a:r>
            <a:r>
              <a:rPr lang="fr-FR" sz="1400" b="1" dirty="0">
                <a:solidFill>
                  <a:srgbClr val="002060"/>
                </a:solidFill>
              </a:rPr>
              <a:t>impact sur les loyers) et les subventions de l’Etat pour la construction</a:t>
            </a:r>
            <a:r>
              <a:rPr lang="fr-FR" sz="1400" dirty="0">
                <a:solidFill>
                  <a:srgbClr val="002060"/>
                </a:solidFill>
              </a:rPr>
              <a:t> qui ne seront pas récupérées par les pouvoirs publics.</a:t>
            </a:r>
          </a:p>
          <a:p>
            <a:pPr algn="just"/>
            <a:r>
              <a:rPr lang="fr-FR" sz="1400" dirty="0">
                <a:solidFill>
                  <a:srgbClr val="002060"/>
                </a:solidFill>
              </a:rPr>
              <a:t>A partir des données de coûts moyens par logement construit par constructeur, fournies par la Fédération Nationale des Entreprises de l’Habitat Social, et des montants de subventions moyens, on estime le montant moyen tous constructeurs confondus du coût et en particulier du coût public (subvention). On obtient alors :</a:t>
            </a:r>
          </a:p>
          <a:p>
            <a:pPr algn="just"/>
            <a:endParaRPr lang="fr-FR" sz="1400" dirty="0">
              <a:solidFill>
                <a:srgbClr val="002060"/>
              </a:solidFill>
            </a:endParaRPr>
          </a:p>
          <a:p>
            <a:pPr algn="just"/>
            <a:endParaRPr lang="fr-FR" sz="1400" dirty="0">
              <a:solidFill>
                <a:srgbClr val="002060"/>
              </a:solidFill>
            </a:endParaRPr>
          </a:p>
          <a:p>
            <a:pPr marL="0" indent="0" algn="just">
              <a:buNone/>
            </a:pPr>
            <a:endParaRPr lang="fr-FR" sz="1400" dirty="0">
              <a:solidFill>
                <a:srgbClr val="002060"/>
              </a:solidFill>
            </a:endParaRPr>
          </a:p>
          <a:p>
            <a:pPr marL="0" indent="0" algn="just">
              <a:buNone/>
            </a:pPr>
            <a:endParaRPr lang="fr-FR" sz="1400" dirty="0">
              <a:solidFill>
                <a:srgbClr val="002060"/>
              </a:solidFill>
            </a:endParaRPr>
          </a:p>
          <a:p>
            <a:pPr algn="just"/>
            <a:r>
              <a:rPr lang="fr-FR" sz="1400" dirty="0">
                <a:solidFill>
                  <a:srgbClr val="002060"/>
                </a:solidFill>
              </a:rPr>
              <a:t>Le montant moyen des subventions par logement social étudiant s’élève ainsi à 10 249 €. Par ailleurs, conformément aux recommandations de France Stratégie, une majoration de 25% doit être appliquée aux dépenses et recettes publiques. Ce taux comprend à la fois le coût d’opportunité des fonds publics (COFP = 20%) ainsi que le prix fictif de rareté des fonds publics (PFRFP = 5%). On obtient ainsi un montant moyen de subvention (majoré) de           </a:t>
            </a:r>
            <a:r>
              <a:rPr lang="fr-FR" sz="1400" b="1" dirty="0">
                <a:solidFill>
                  <a:srgbClr val="002060"/>
                </a:solidFill>
              </a:rPr>
              <a:t>12 812 € / logement</a:t>
            </a:r>
            <a:r>
              <a:rPr lang="fr-FR" sz="1400" dirty="0">
                <a:solidFill>
                  <a:srgbClr val="002060"/>
                </a:solidFill>
              </a:rPr>
              <a:t>. </a:t>
            </a:r>
          </a:p>
        </p:txBody>
      </p:sp>
      <p:graphicFrame>
        <p:nvGraphicFramePr>
          <p:cNvPr id="3" name="Tableau 38">
            <a:extLst>
              <a:ext uri="{FF2B5EF4-FFF2-40B4-BE49-F238E27FC236}">
                <a16:creationId xmlns:a16="http://schemas.microsoft.com/office/drawing/2014/main" id="{0B2646CB-F0C0-9577-DF64-EDCC25EFA5C6}"/>
              </a:ext>
            </a:extLst>
          </p:cNvPr>
          <p:cNvGraphicFramePr>
            <a:graphicFrameLocks noGrp="1"/>
          </p:cNvGraphicFramePr>
          <p:nvPr>
            <p:extLst>
              <p:ext uri="{D42A27DB-BD31-4B8C-83A1-F6EECF244321}">
                <p14:modId xmlns:p14="http://schemas.microsoft.com/office/powerpoint/2010/main" val="2338045626"/>
              </p:ext>
            </p:extLst>
          </p:nvPr>
        </p:nvGraphicFramePr>
        <p:xfrm>
          <a:off x="1906244" y="4266007"/>
          <a:ext cx="8128000" cy="792480"/>
        </p:xfrm>
        <a:graphic>
          <a:graphicData uri="http://schemas.openxmlformats.org/drawingml/2006/table">
            <a:tbl>
              <a:tblPr firstRow="1" bandRow="1">
                <a:tableStyleId>{5940675A-B579-460E-94D1-54222C63F5DA}</a:tableStyleId>
              </a:tblPr>
              <a:tblGrid>
                <a:gridCol w="3278307">
                  <a:extLst>
                    <a:ext uri="{9D8B030D-6E8A-4147-A177-3AD203B41FA5}">
                      <a16:colId xmlns:a16="http://schemas.microsoft.com/office/drawing/2014/main" val="1751997537"/>
                    </a:ext>
                  </a:extLst>
                </a:gridCol>
                <a:gridCol w="1241322">
                  <a:extLst>
                    <a:ext uri="{9D8B030D-6E8A-4147-A177-3AD203B41FA5}">
                      <a16:colId xmlns:a16="http://schemas.microsoft.com/office/drawing/2014/main" val="2138670141"/>
                    </a:ext>
                  </a:extLst>
                </a:gridCol>
                <a:gridCol w="1253765">
                  <a:extLst>
                    <a:ext uri="{9D8B030D-6E8A-4147-A177-3AD203B41FA5}">
                      <a16:colId xmlns:a16="http://schemas.microsoft.com/office/drawing/2014/main" val="3668303407"/>
                    </a:ext>
                  </a:extLst>
                </a:gridCol>
                <a:gridCol w="1291472">
                  <a:extLst>
                    <a:ext uri="{9D8B030D-6E8A-4147-A177-3AD203B41FA5}">
                      <a16:colId xmlns:a16="http://schemas.microsoft.com/office/drawing/2014/main" val="1842749299"/>
                    </a:ext>
                  </a:extLst>
                </a:gridCol>
                <a:gridCol w="1063134">
                  <a:extLst>
                    <a:ext uri="{9D8B030D-6E8A-4147-A177-3AD203B41FA5}">
                      <a16:colId xmlns:a16="http://schemas.microsoft.com/office/drawing/2014/main" val="309115420"/>
                    </a:ext>
                  </a:extLst>
                </a:gridCol>
              </a:tblGrid>
              <a:tr h="374141">
                <a:tc>
                  <a:txBody>
                    <a:bodyPr/>
                    <a:lstStyle/>
                    <a:p>
                      <a:r>
                        <a:rPr lang="fr-FR" sz="1400" b="1" noProof="0" dirty="0">
                          <a:solidFill>
                            <a:schemeClr val="bg1"/>
                          </a:solidFill>
                        </a:rPr>
                        <a:t>Données basées sur les logements agréés en 2021</a:t>
                      </a:r>
                    </a:p>
                  </a:txBody>
                  <a:tcPr anchor="ctr">
                    <a:solidFill>
                      <a:srgbClr val="002060"/>
                    </a:solidFill>
                  </a:tcPr>
                </a:tc>
                <a:tc>
                  <a:txBody>
                    <a:bodyPr/>
                    <a:lstStyle/>
                    <a:p>
                      <a:pPr algn="ctr"/>
                      <a:r>
                        <a:rPr lang="fr-FR" sz="1400" b="1" noProof="0" dirty="0">
                          <a:solidFill>
                            <a:schemeClr val="bg1"/>
                          </a:solidFill>
                        </a:rPr>
                        <a:t>€ / logement</a:t>
                      </a:r>
                    </a:p>
                  </a:txBody>
                  <a:tcPr anchor="ctr">
                    <a:solidFill>
                      <a:srgbClr val="002060"/>
                    </a:solidFill>
                  </a:tcPr>
                </a:tc>
                <a:tc>
                  <a:txBody>
                    <a:bodyPr/>
                    <a:lstStyle/>
                    <a:p>
                      <a:pPr algn="ctr"/>
                      <a:r>
                        <a:rPr lang="fr-FR" sz="1400" b="1" noProof="0" dirty="0">
                          <a:solidFill>
                            <a:schemeClr val="bg1"/>
                          </a:solidFill>
                        </a:rPr>
                        <a:t>% prêts</a:t>
                      </a:r>
                    </a:p>
                  </a:txBody>
                  <a:tcPr anchor="ctr">
                    <a:solidFill>
                      <a:srgbClr val="002060"/>
                    </a:solidFill>
                  </a:tcPr>
                </a:tc>
                <a:tc>
                  <a:txBody>
                    <a:bodyPr/>
                    <a:lstStyle/>
                    <a:p>
                      <a:pPr algn="ctr"/>
                      <a:r>
                        <a:rPr lang="fr-FR" sz="1400" b="1" noProof="0" dirty="0">
                          <a:solidFill>
                            <a:schemeClr val="bg1"/>
                          </a:solidFill>
                        </a:rPr>
                        <a:t>% subventions</a:t>
                      </a:r>
                    </a:p>
                  </a:txBody>
                  <a:tcPr anchor="ctr">
                    <a:solidFill>
                      <a:srgbClr val="002060"/>
                    </a:solidFill>
                  </a:tcPr>
                </a:tc>
                <a:tc>
                  <a:txBody>
                    <a:bodyPr/>
                    <a:lstStyle/>
                    <a:p>
                      <a:pPr algn="ctr"/>
                      <a:r>
                        <a:rPr lang="fr-FR" sz="1400" b="1" noProof="0" dirty="0">
                          <a:solidFill>
                            <a:schemeClr val="bg1"/>
                          </a:solidFill>
                        </a:rPr>
                        <a:t>% fonds propres</a:t>
                      </a:r>
                    </a:p>
                  </a:txBody>
                  <a:tcPr anchor="ctr">
                    <a:solidFill>
                      <a:srgbClr val="002060"/>
                    </a:solidFill>
                  </a:tcPr>
                </a:tc>
                <a:extLst>
                  <a:ext uri="{0D108BD9-81ED-4DB2-BD59-A6C34878D82A}">
                    <a16:rowId xmlns:a16="http://schemas.microsoft.com/office/drawing/2014/main" val="4027795107"/>
                  </a:ext>
                </a:extLst>
              </a:tr>
              <a:tr h="198075">
                <a:tc>
                  <a:txBody>
                    <a:bodyPr/>
                    <a:lstStyle/>
                    <a:p>
                      <a:r>
                        <a:rPr lang="fr-FR" sz="1200" b="1" noProof="0" dirty="0"/>
                        <a:t>Montant moyen global</a:t>
                      </a:r>
                    </a:p>
                  </a:txBody>
                  <a:tcPr anchor="ctr"/>
                </a:tc>
                <a:tc>
                  <a:txBody>
                    <a:bodyPr/>
                    <a:lstStyle/>
                    <a:p>
                      <a:pPr algn="ctr"/>
                      <a:r>
                        <a:rPr lang="fr-FR" sz="1200" b="1" noProof="0" dirty="0"/>
                        <a:t>89 125 €</a:t>
                      </a:r>
                    </a:p>
                  </a:txBody>
                  <a:tcPr anchor="ctr"/>
                </a:tc>
                <a:tc>
                  <a:txBody>
                    <a:bodyPr/>
                    <a:lstStyle/>
                    <a:p>
                      <a:pPr algn="ctr"/>
                      <a:r>
                        <a:rPr lang="fr-FR" sz="1200" b="1" noProof="0" dirty="0"/>
                        <a:t>83,7 %</a:t>
                      </a:r>
                    </a:p>
                  </a:txBody>
                  <a:tcPr anchor="ctr"/>
                </a:tc>
                <a:tc>
                  <a:txBody>
                    <a:bodyPr/>
                    <a:lstStyle/>
                    <a:p>
                      <a:pPr algn="ctr"/>
                      <a:r>
                        <a:rPr lang="fr-FR" sz="1200" b="1" noProof="0" dirty="0"/>
                        <a:t>11,5 %</a:t>
                      </a:r>
                    </a:p>
                  </a:txBody>
                  <a:tcPr anchor="ctr"/>
                </a:tc>
                <a:tc>
                  <a:txBody>
                    <a:bodyPr/>
                    <a:lstStyle/>
                    <a:p>
                      <a:pPr algn="ctr"/>
                      <a:r>
                        <a:rPr lang="fr-FR" sz="1200" b="1" noProof="0" dirty="0"/>
                        <a:t>4,8 %</a:t>
                      </a:r>
                    </a:p>
                  </a:txBody>
                  <a:tcPr anchor="ctr"/>
                </a:tc>
                <a:extLst>
                  <a:ext uri="{0D108BD9-81ED-4DB2-BD59-A6C34878D82A}">
                    <a16:rowId xmlns:a16="http://schemas.microsoft.com/office/drawing/2014/main" val="47337080"/>
                  </a:ext>
                </a:extLst>
              </a:tr>
            </a:tbl>
          </a:graphicData>
        </a:graphic>
      </p:graphicFrame>
    </p:spTree>
    <p:extLst>
      <p:ext uri="{BB962C8B-B14F-4D97-AF65-F5344CB8AC3E}">
        <p14:creationId xmlns:p14="http://schemas.microsoft.com/office/powerpoint/2010/main" val="285230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159465"/>
            <a:ext cx="11020927" cy="685543"/>
          </a:xfrm>
        </p:spPr>
        <p:txBody>
          <a:bodyPr>
            <a:normAutofit/>
          </a:bodyPr>
          <a:lstStyle/>
          <a:p>
            <a:pPr algn="ctr"/>
            <a:r>
              <a:rPr lang="fr-FR" sz="3600" dirty="0">
                <a:solidFill>
                  <a:srgbClr val="002060"/>
                </a:solidFill>
              </a:rPr>
              <a:t>Principaux enseignements de l’étude</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86410" y="1115068"/>
            <a:ext cx="12019175" cy="8463855"/>
          </a:xfrm>
          <a:prstGeom prst="rect">
            <a:avLst/>
          </a:prstGeom>
          <a:noFill/>
        </p:spPr>
        <p:txBody>
          <a:bodyPr wrap="square" numCol="2" spcCol="360000" rtlCol="0">
            <a:spAutoFit/>
          </a:bodyPr>
          <a:lstStyle/>
          <a:p>
            <a:pPr algn="just"/>
            <a:r>
              <a:rPr lang="fr-FR" sz="1600" b="1" dirty="0">
                <a:solidFill>
                  <a:srgbClr val="4FB3BD"/>
                </a:solidFill>
              </a:rPr>
              <a:t>               </a:t>
            </a:r>
            <a:r>
              <a:rPr lang="fr-FR" sz="1600" b="1" u="sng" dirty="0">
                <a:solidFill>
                  <a:srgbClr val="4FB3BD"/>
                </a:solidFill>
              </a:rPr>
              <a:t>Contexte</a:t>
            </a:r>
          </a:p>
          <a:p>
            <a:pPr algn="just"/>
            <a:endParaRPr lang="fr-FR" sz="16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L’étude vise à </a:t>
            </a:r>
            <a:r>
              <a:rPr lang="fr-FR" sz="1400" b="1" dirty="0">
                <a:solidFill>
                  <a:srgbClr val="002060"/>
                </a:solidFill>
              </a:rPr>
              <a:t>évaluer les impacts socio-économiques du logement social étudiant en France</a:t>
            </a:r>
            <a:r>
              <a:rPr lang="fr-FR" sz="1400" dirty="0">
                <a:solidFill>
                  <a:srgbClr val="002060"/>
                </a:solidFill>
              </a:rPr>
              <a:t>.</a:t>
            </a: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L’Observatoire de la vie étudiante révèle que seulement 12% des étudiants étaient logés dans des logements étudiants en 2016 et </a:t>
            </a:r>
            <a:r>
              <a:rPr lang="fr-FR" sz="1400" b="1" dirty="0">
                <a:solidFill>
                  <a:srgbClr val="002060"/>
                </a:solidFill>
              </a:rPr>
              <a:t>seulement 8% dans des logements étudiants à vocation sociale</a:t>
            </a:r>
            <a:r>
              <a:rPr lang="fr-FR" sz="1400" dirty="0">
                <a:solidFill>
                  <a:srgbClr val="002060"/>
                </a:solidFill>
              </a:rPr>
              <a:t>. </a:t>
            </a: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Le gouvernement d’Edouard Philippe avait annoncé en 2018 le plan « 60 000 logements étudiants » pour 2022 afin de faire face à la pénurie de logements pour les étudiants. Cependant, </a:t>
            </a:r>
            <a:r>
              <a:rPr lang="fr-FR" sz="1400" b="1" dirty="0">
                <a:solidFill>
                  <a:srgbClr val="002060"/>
                </a:solidFill>
              </a:rPr>
              <a:t>seuls 36 000 logements supplémentaires avaient été construits en 2021</a:t>
            </a:r>
            <a:r>
              <a:rPr lang="fr-FR" sz="1400" dirty="0">
                <a:solidFill>
                  <a:srgbClr val="002060"/>
                </a:solidFill>
              </a:rPr>
              <a:t>.</a:t>
            </a:r>
            <a:endParaRPr lang="fr-FR" sz="1400" u="sng" dirty="0">
              <a:solidFill>
                <a:srgbClr val="002060"/>
              </a:solidFill>
            </a:endParaRPr>
          </a:p>
          <a:p>
            <a:pPr algn="just"/>
            <a:endParaRPr lang="fr-FR" sz="1600" u="sng" dirty="0">
              <a:solidFill>
                <a:srgbClr val="002060"/>
              </a:solidFill>
            </a:endParaRPr>
          </a:p>
          <a:p>
            <a:pPr algn="just"/>
            <a:endParaRPr lang="fr-FR" sz="1600" u="sng" dirty="0">
              <a:solidFill>
                <a:srgbClr val="002060"/>
              </a:solidFill>
            </a:endParaRPr>
          </a:p>
          <a:p>
            <a:pPr algn="just"/>
            <a:r>
              <a:rPr lang="fr-FR" sz="1600" b="1" dirty="0">
                <a:solidFill>
                  <a:srgbClr val="4FB3BD"/>
                </a:solidFill>
              </a:rPr>
              <a:t>                 </a:t>
            </a:r>
            <a:r>
              <a:rPr lang="fr-FR" sz="1600" b="1" u="sng" dirty="0">
                <a:solidFill>
                  <a:srgbClr val="4FB3BD"/>
                </a:solidFill>
              </a:rPr>
              <a:t>Résultats socio-économiques</a:t>
            </a:r>
          </a:p>
          <a:p>
            <a:pPr marL="285750" indent="-285750" algn="just">
              <a:buFont typeface="Wingdings" panose="05000000000000000000" pitchFamily="2" charset="2"/>
              <a:buChar char="Ø"/>
            </a:pPr>
            <a:endParaRPr lang="fr-FR" sz="1600" dirty="0">
              <a:solidFill>
                <a:srgbClr val="002060"/>
              </a:solidFill>
            </a:endParaRPr>
          </a:p>
          <a:p>
            <a:pPr marL="285750" indent="-285750" algn="just">
              <a:buFont typeface="Wingdings" panose="05000000000000000000" pitchFamily="2" charset="2"/>
              <a:buChar char="Ø"/>
            </a:pPr>
            <a:r>
              <a:rPr lang="fr-FR" sz="1400" b="1" dirty="0">
                <a:solidFill>
                  <a:srgbClr val="002060"/>
                </a:solidFill>
              </a:rPr>
              <a:t>Le coût moyen public (subvention) d’un logement social étudiant est de 10 249 €.</a:t>
            </a: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Le logement social étudiant favorise les conditions de vie des étudiants et </a:t>
            </a:r>
            <a:r>
              <a:rPr lang="fr-FR" sz="1400" b="1" dirty="0">
                <a:solidFill>
                  <a:srgbClr val="002060"/>
                </a:solidFill>
              </a:rPr>
              <a:t>permet aux étudiants défavorisés de rattraper le retard en matière d’égalité des chances de réussite par rapport aux étudiants plus favorisés.</a:t>
            </a: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Ces meilleures chances de réussite d’études </a:t>
            </a:r>
            <a:r>
              <a:rPr lang="fr-FR" sz="1400" b="1" dirty="0">
                <a:solidFill>
                  <a:srgbClr val="002060"/>
                </a:solidFill>
              </a:rPr>
              <a:t>génèrent des bénéfices socio-économiques de long terme pour les étudiants (meilleure espérance de revenus), l’Etat (recettes fiscales liées à la hausse de l’espérance de revenus) et la Société en général (bénéfices associés à une meilleure éducation de la population).</a:t>
            </a: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Le logement social étudiant </a:t>
            </a:r>
            <a:r>
              <a:rPr lang="fr-FR" sz="1400" b="1" dirty="0">
                <a:solidFill>
                  <a:srgbClr val="002060"/>
                </a:solidFill>
              </a:rPr>
              <a:t>permet également des économies de loyer dans le court terme par rapport au parc privé</a:t>
            </a:r>
            <a:r>
              <a:rPr lang="fr-FR" sz="1400" dirty="0">
                <a:solidFill>
                  <a:srgbClr val="002060"/>
                </a:solidFill>
              </a:rPr>
              <a:t>, mais pas par rapport au foyer parental.</a:t>
            </a:r>
          </a:p>
          <a:p>
            <a:pPr marL="285750" indent="-285750" algn="just">
              <a:buFont typeface="Wingdings" panose="05000000000000000000" pitchFamily="2" charset="2"/>
              <a:buChar char="Ø"/>
            </a:pPr>
            <a:endParaRPr lang="fr-FR" sz="14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On obtient ainsi que </a:t>
            </a:r>
            <a:r>
              <a:rPr lang="fr-FR" sz="1400" b="1" dirty="0">
                <a:solidFill>
                  <a:srgbClr val="002060"/>
                </a:solidFill>
              </a:rPr>
              <a:t>le logement social étudiant permet de générer une valeur socio-économique collective nette de l’ordre de 82 326 € par logement</a:t>
            </a:r>
            <a:r>
              <a:rPr lang="fr-FR" sz="1400" dirty="0">
                <a:solidFill>
                  <a:srgbClr val="002060"/>
                </a:solidFill>
              </a:rPr>
              <a:t>, avec </a:t>
            </a:r>
            <a:r>
              <a:rPr lang="fr-FR" sz="1400" b="1" dirty="0">
                <a:solidFill>
                  <a:srgbClr val="002060"/>
                </a:solidFill>
              </a:rPr>
              <a:t>un bilan net positif pour l’étudiant (38 159 €), pour l’Etat (31 735 €) et pour la Société (12 432 €)</a:t>
            </a:r>
          </a:p>
          <a:p>
            <a:pPr marL="285750" indent="-285750" algn="just">
              <a:buFont typeface="Wingdings" panose="05000000000000000000" pitchFamily="2" charset="2"/>
              <a:buChar char="Ø"/>
            </a:pPr>
            <a:endParaRPr lang="fr-FR" sz="1600" dirty="0">
              <a:solidFill>
                <a:srgbClr val="002060"/>
              </a:solidFill>
            </a:endParaRPr>
          </a:p>
          <a:p>
            <a:pPr marL="285750" indent="-285750" algn="just">
              <a:buFont typeface="Wingdings" panose="05000000000000000000" pitchFamily="2" charset="2"/>
              <a:buChar char="Ø"/>
            </a:pPr>
            <a:endParaRPr lang="fr-FR" sz="1600" dirty="0">
              <a:solidFill>
                <a:srgbClr val="002060"/>
              </a:solidFill>
            </a:endParaRPr>
          </a:p>
          <a:p>
            <a:pPr algn="just"/>
            <a:r>
              <a:rPr lang="fr-FR" sz="1600" b="1" dirty="0">
                <a:solidFill>
                  <a:srgbClr val="4FB3BD"/>
                </a:solidFill>
              </a:rPr>
              <a:t>                 </a:t>
            </a:r>
            <a:r>
              <a:rPr lang="fr-FR" sz="1600" b="1" u="sng" dirty="0">
                <a:solidFill>
                  <a:srgbClr val="4FB3BD"/>
                </a:solidFill>
              </a:rPr>
              <a:t>Mise en perspective et projection</a:t>
            </a:r>
          </a:p>
          <a:p>
            <a:pPr algn="just"/>
            <a:endParaRPr lang="fr-FR" sz="1600" dirty="0">
              <a:solidFill>
                <a:srgbClr val="002060"/>
              </a:solidFill>
            </a:endParaRPr>
          </a:p>
          <a:p>
            <a:pPr marL="285750" indent="-285750" algn="just">
              <a:buFont typeface="Wingdings" panose="05000000000000000000" pitchFamily="2" charset="2"/>
              <a:buChar char="Ø"/>
            </a:pPr>
            <a:r>
              <a:rPr lang="fr-FR" sz="1400" dirty="0">
                <a:solidFill>
                  <a:srgbClr val="002060"/>
                </a:solidFill>
              </a:rPr>
              <a:t>24 000 logements étudiants restent à construire pour atteindre l’objectif du plan « 60 000 logements étudiants ». La construction de logements sociaux étudiants pour l’atteinte de cet objectif coûterait à l’Etat près de 246 M€ de subventions en moyenne mais </a:t>
            </a:r>
            <a:r>
              <a:rPr lang="fr-FR" sz="1400" b="1" dirty="0">
                <a:solidFill>
                  <a:srgbClr val="002060"/>
                </a:solidFill>
              </a:rPr>
              <a:t>générerait sur 30 ans une valeur socio-économique de 1,98 Md€ dont 761 M€ pour l’Etat, soit 3,1 fois plus que le montant investi pour la construction</a:t>
            </a:r>
            <a:r>
              <a:rPr lang="fr-FR" sz="1400" dirty="0">
                <a:solidFill>
                  <a:srgbClr val="002060"/>
                </a:solidFill>
              </a:rPr>
              <a:t>. </a:t>
            </a:r>
          </a:p>
        </p:txBody>
      </p:sp>
      <p:pic>
        <p:nvPicPr>
          <p:cNvPr id="4" name="Graphique 3">
            <a:extLst>
              <a:ext uri="{FF2B5EF4-FFF2-40B4-BE49-F238E27FC236}">
                <a16:creationId xmlns:a16="http://schemas.microsoft.com/office/drawing/2014/main" id="{DD793C2A-C6E8-E35E-5F80-5BBDD10B24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076625"/>
            <a:ext cx="956873" cy="956873"/>
          </a:xfrm>
          <a:prstGeom prst="rect">
            <a:avLst/>
          </a:prstGeom>
        </p:spPr>
      </p:pic>
      <p:pic>
        <p:nvPicPr>
          <p:cNvPr id="8" name="Graphique 7">
            <a:extLst>
              <a:ext uri="{FF2B5EF4-FFF2-40B4-BE49-F238E27FC236}">
                <a16:creationId xmlns:a16="http://schemas.microsoft.com/office/drawing/2014/main" id="{B6E79EC0-3597-6799-E5D4-B5959F4D08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997" y="4306822"/>
            <a:ext cx="956873" cy="956873"/>
          </a:xfrm>
          <a:prstGeom prst="rect">
            <a:avLst/>
          </a:prstGeom>
        </p:spPr>
      </p:pic>
      <p:pic>
        <p:nvPicPr>
          <p:cNvPr id="3" name="Image 2">
            <a:extLst>
              <a:ext uri="{FF2B5EF4-FFF2-40B4-BE49-F238E27FC236}">
                <a16:creationId xmlns:a16="http://schemas.microsoft.com/office/drawing/2014/main" id="{8CF0163D-E53C-8B2E-617A-D6DF705F8E88}"/>
              </a:ext>
            </a:extLst>
          </p:cNvPr>
          <p:cNvPicPr>
            <a:picLocks noChangeAspect="1"/>
          </p:cNvPicPr>
          <p:nvPr/>
        </p:nvPicPr>
        <p:blipFill>
          <a:blip r:embed="rId6"/>
          <a:stretch>
            <a:fillRect/>
          </a:stretch>
        </p:blipFill>
        <p:spPr>
          <a:xfrm>
            <a:off x="158334" y="875719"/>
            <a:ext cx="640204" cy="640204"/>
          </a:xfrm>
          <a:prstGeom prst="rect">
            <a:avLst/>
          </a:prstGeom>
        </p:spPr>
      </p:pic>
      <p:sp>
        <p:nvSpPr>
          <p:cNvPr id="5" name="Espace réservé du numéro de diapositive 4">
            <a:extLst>
              <a:ext uri="{FF2B5EF4-FFF2-40B4-BE49-F238E27FC236}">
                <a16:creationId xmlns:a16="http://schemas.microsoft.com/office/drawing/2014/main" id="{9873DCE7-9C85-4CEC-35E3-D2F75DFB4539}"/>
              </a:ext>
            </a:extLst>
          </p:cNvPr>
          <p:cNvSpPr>
            <a:spLocks noGrp="1"/>
          </p:cNvSpPr>
          <p:nvPr>
            <p:ph type="sldNum" sz="quarter" idx="12"/>
          </p:nvPr>
        </p:nvSpPr>
        <p:spPr/>
        <p:txBody>
          <a:bodyPr/>
          <a:lstStyle/>
          <a:p>
            <a:fld id="{3797124D-110B-40F6-AD5D-61A9D620943F}" type="slidenum">
              <a:rPr lang="fr-FR" smtClean="0"/>
              <a:t>2</a:t>
            </a:fld>
            <a:endParaRPr lang="fr-FR"/>
          </a:p>
        </p:txBody>
      </p:sp>
    </p:spTree>
    <p:extLst>
      <p:ext uri="{BB962C8B-B14F-4D97-AF65-F5344CB8AC3E}">
        <p14:creationId xmlns:p14="http://schemas.microsoft.com/office/powerpoint/2010/main" val="297662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150188"/>
            <a:ext cx="10515600" cy="481361"/>
          </a:xfrm>
        </p:spPr>
        <p:txBody>
          <a:bodyPr>
            <a:normAutofit fontScale="90000"/>
          </a:bodyPr>
          <a:lstStyle/>
          <a:p>
            <a:pPr algn="ctr"/>
            <a:r>
              <a:rPr lang="fr-FR" sz="3200" dirty="0">
                <a:solidFill>
                  <a:srgbClr val="002060"/>
                </a:solidFill>
              </a:rPr>
              <a:t>Estimation de l’impact sur les loyers 1/3</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20</a:t>
            </a:fld>
            <a:endParaRPr lang="fr-FR"/>
          </a:p>
        </p:txBody>
      </p:sp>
      <p:grpSp>
        <p:nvGrpSpPr>
          <p:cNvPr id="37" name="Groupe 36">
            <a:extLst>
              <a:ext uri="{FF2B5EF4-FFF2-40B4-BE49-F238E27FC236}">
                <a16:creationId xmlns:a16="http://schemas.microsoft.com/office/drawing/2014/main" id="{2CF139D9-1E2F-D2D9-9144-681111B96BF5}"/>
              </a:ext>
            </a:extLst>
          </p:cNvPr>
          <p:cNvGrpSpPr/>
          <p:nvPr/>
        </p:nvGrpSpPr>
        <p:grpSpPr>
          <a:xfrm>
            <a:off x="5437641" y="742397"/>
            <a:ext cx="6345918" cy="5373206"/>
            <a:chOff x="394093" y="983144"/>
            <a:chExt cx="6345918" cy="5373206"/>
          </a:xfrm>
        </p:grpSpPr>
        <p:pic>
          <p:nvPicPr>
            <p:cNvPr id="5" name="Image 4">
              <a:extLst>
                <a:ext uri="{FF2B5EF4-FFF2-40B4-BE49-F238E27FC236}">
                  <a16:creationId xmlns:a16="http://schemas.microsoft.com/office/drawing/2014/main" id="{C6743206-F84E-EF90-C7A6-5251CAE0A5F8}"/>
                </a:ext>
              </a:extLst>
            </p:cNvPr>
            <p:cNvPicPr>
              <a:picLocks noChangeAspect="1"/>
            </p:cNvPicPr>
            <p:nvPr/>
          </p:nvPicPr>
          <p:blipFill>
            <a:blip r:embed="rId2"/>
            <a:stretch>
              <a:fillRect/>
            </a:stretch>
          </p:blipFill>
          <p:spPr>
            <a:xfrm>
              <a:off x="394093" y="983144"/>
              <a:ext cx="6263149" cy="5373206"/>
            </a:xfrm>
            <a:prstGeom prst="rect">
              <a:avLst/>
            </a:prstGeom>
          </p:spPr>
        </p:pic>
        <p:sp>
          <p:nvSpPr>
            <p:cNvPr id="6" name="Rectangle 5">
              <a:extLst>
                <a:ext uri="{FF2B5EF4-FFF2-40B4-BE49-F238E27FC236}">
                  <a16:creationId xmlns:a16="http://schemas.microsoft.com/office/drawing/2014/main" id="{97034271-9B53-152E-C20E-93D7734F703B}"/>
                </a:ext>
              </a:extLst>
            </p:cNvPr>
            <p:cNvSpPr/>
            <p:nvPr/>
          </p:nvSpPr>
          <p:spPr>
            <a:xfrm>
              <a:off x="3335188" y="2486413"/>
              <a:ext cx="429856" cy="1235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Paris</a:t>
              </a:r>
            </a:p>
          </p:txBody>
        </p:sp>
        <p:sp>
          <p:nvSpPr>
            <p:cNvPr id="7" name="Rectangle 6">
              <a:extLst>
                <a:ext uri="{FF2B5EF4-FFF2-40B4-BE49-F238E27FC236}">
                  <a16:creationId xmlns:a16="http://schemas.microsoft.com/office/drawing/2014/main" id="{56347D9D-4EE9-8F41-C82D-2D7B6D3AD8D1}"/>
                </a:ext>
              </a:extLst>
            </p:cNvPr>
            <p:cNvSpPr/>
            <p:nvPr/>
          </p:nvSpPr>
          <p:spPr>
            <a:xfrm>
              <a:off x="2615247" y="3150865"/>
              <a:ext cx="45998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Tours</a:t>
              </a:r>
            </a:p>
          </p:txBody>
        </p:sp>
        <p:sp>
          <p:nvSpPr>
            <p:cNvPr id="8" name="Rectangle 7">
              <a:extLst>
                <a:ext uri="{FF2B5EF4-FFF2-40B4-BE49-F238E27FC236}">
                  <a16:creationId xmlns:a16="http://schemas.microsoft.com/office/drawing/2014/main" id="{7E2881DF-59B7-EC6E-3C84-A5E64C865CCC}"/>
                </a:ext>
              </a:extLst>
            </p:cNvPr>
            <p:cNvSpPr/>
            <p:nvPr/>
          </p:nvSpPr>
          <p:spPr>
            <a:xfrm>
              <a:off x="3146376" y="2783400"/>
              <a:ext cx="61866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Orléans</a:t>
              </a:r>
            </a:p>
          </p:txBody>
        </p:sp>
        <p:sp>
          <p:nvSpPr>
            <p:cNvPr id="9" name="Rectangle 8">
              <a:extLst>
                <a:ext uri="{FF2B5EF4-FFF2-40B4-BE49-F238E27FC236}">
                  <a16:creationId xmlns:a16="http://schemas.microsoft.com/office/drawing/2014/main" id="{92B354C3-B310-E185-8D2C-8830AF452C5B}"/>
                </a:ext>
              </a:extLst>
            </p:cNvPr>
            <p:cNvSpPr/>
            <p:nvPr/>
          </p:nvSpPr>
          <p:spPr>
            <a:xfrm>
              <a:off x="4332195" y="3049480"/>
              <a:ext cx="45998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Dijon</a:t>
              </a:r>
            </a:p>
          </p:txBody>
        </p:sp>
        <p:sp>
          <p:nvSpPr>
            <p:cNvPr id="10" name="Rectangle 9">
              <a:extLst>
                <a:ext uri="{FF2B5EF4-FFF2-40B4-BE49-F238E27FC236}">
                  <a16:creationId xmlns:a16="http://schemas.microsoft.com/office/drawing/2014/main" id="{FCFA760A-AB87-C180-D436-55695FC876E5}"/>
                </a:ext>
              </a:extLst>
            </p:cNvPr>
            <p:cNvSpPr/>
            <p:nvPr/>
          </p:nvSpPr>
          <p:spPr>
            <a:xfrm>
              <a:off x="2085283" y="2070570"/>
              <a:ext cx="45998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Caen</a:t>
              </a:r>
            </a:p>
          </p:txBody>
        </p:sp>
        <p:sp>
          <p:nvSpPr>
            <p:cNvPr id="11" name="Rectangle 10">
              <a:extLst>
                <a:ext uri="{FF2B5EF4-FFF2-40B4-BE49-F238E27FC236}">
                  <a16:creationId xmlns:a16="http://schemas.microsoft.com/office/drawing/2014/main" id="{5AF8D555-94FF-7DB5-1D77-B22F1D152B68}"/>
                </a:ext>
              </a:extLst>
            </p:cNvPr>
            <p:cNvSpPr/>
            <p:nvPr/>
          </p:nvSpPr>
          <p:spPr>
            <a:xfrm>
              <a:off x="2750881" y="2016412"/>
              <a:ext cx="57763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Rouen</a:t>
              </a:r>
            </a:p>
          </p:txBody>
        </p:sp>
        <p:sp>
          <p:nvSpPr>
            <p:cNvPr id="12" name="Rectangle 11">
              <a:extLst>
                <a:ext uri="{FF2B5EF4-FFF2-40B4-BE49-F238E27FC236}">
                  <a16:creationId xmlns:a16="http://schemas.microsoft.com/office/drawing/2014/main" id="{D00DD83E-9587-7499-2B6F-F97ABF975930}"/>
                </a:ext>
              </a:extLst>
            </p:cNvPr>
            <p:cNvSpPr/>
            <p:nvPr/>
          </p:nvSpPr>
          <p:spPr>
            <a:xfrm>
              <a:off x="2515003" y="1850639"/>
              <a:ext cx="696618" cy="135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Le Havre</a:t>
              </a:r>
            </a:p>
          </p:txBody>
        </p:sp>
        <p:sp>
          <p:nvSpPr>
            <p:cNvPr id="13" name="Rectangle 12">
              <a:extLst>
                <a:ext uri="{FF2B5EF4-FFF2-40B4-BE49-F238E27FC236}">
                  <a16:creationId xmlns:a16="http://schemas.microsoft.com/office/drawing/2014/main" id="{AE6312D3-13EA-436E-97DF-5AE229392A46}"/>
                </a:ext>
              </a:extLst>
            </p:cNvPr>
            <p:cNvSpPr/>
            <p:nvPr/>
          </p:nvSpPr>
          <p:spPr>
            <a:xfrm>
              <a:off x="3270743" y="1845107"/>
              <a:ext cx="558745"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Amiens</a:t>
              </a:r>
            </a:p>
          </p:txBody>
        </p:sp>
        <p:sp>
          <p:nvSpPr>
            <p:cNvPr id="14" name="Rectangle 13">
              <a:extLst>
                <a:ext uri="{FF2B5EF4-FFF2-40B4-BE49-F238E27FC236}">
                  <a16:creationId xmlns:a16="http://schemas.microsoft.com/office/drawing/2014/main" id="{90D24F9E-71D9-9D75-B8F9-E663820A4000}"/>
                </a:ext>
              </a:extLst>
            </p:cNvPr>
            <p:cNvSpPr/>
            <p:nvPr/>
          </p:nvSpPr>
          <p:spPr>
            <a:xfrm>
              <a:off x="3403914" y="1316140"/>
              <a:ext cx="558745"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Lille</a:t>
              </a:r>
            </a:p>
          </p:txBody>
        </p:sp>
        <p:sp>
          <p:nvSpPr>
            <p:cNvPr id="15" name="Rectangle 14">
              <a:extLst>
                <a:ext uri="{FF2B5EF4-FFF2-40B4-BE49-F238E27FC236}">
                  <a16:creationId xmlns:a16="http://schemas.microsoft.com/office/drawing/2014/main" id="{B01949F1-D474-5818-7B40-FADFE01D7D9B}"/>
                </a:ext>
              </a:extLst>
            </p:cNvPr>
            <p:cNvSpPr/>
            <p:nvPr/>
          </p:nvSpPr>
          <p:spPr>
            <a:xfrm>
              <a:off x="3946880" y="2237992"/>
              <a:ext cx="558745"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Reims</a:t>
              </a:r>
            </a:p>
          </p:txBody>
        </p:sp>
        <p:sp>
          <p:nvSpPr>
            <p:cNvPr id="16" name="Rectangle 15">
              <a:extLst>
                <a:ext uri="{FF2B5EF4-FFF2-40B4-BE49-F238E27FC236}">
                  <a16:creationId xmlns:a16="http://schemas.microsoft.com/office/drawing/2014/main" id="{0028D2A3-B967-8B5C-BEDD-B92AD6465635}"/>
                </a:ext>
              </a:extLst>
            </p:cNvPr>
            <p:cNvSpPr/>
            <p:nvPr/>
          </p:nvSpPr>
          <p:spPr>
            <a:xfrm>
              <a:off x="4554456" y="2178895"/>
              <a:ext cx="558745"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Nancy</a:t>
              </a:r>
            </a:p>
          </p:txBody>
        </p:sp>
        <p:sp>
          <p:nvSpPr>
            <p:cNvPr id="17" name="Rectangle 16">
              <a:extLst>
                <a:ext uri="{FF2B5EF4-FFF2-40B4-BE49-F238E27FC236}">
                  <a16:creationId xmlns:a16="http://schemas.microsoft.com/office/drawing/2014/main" id="{7E45D341-CA75-6201-9D66-73D0A99E3FCF}"/>
                </a:ext>
              </a:extLst>
            </p:cNvPr>
            <p:cNvSpPr/>
            <p:nvPr/>
          </p:nvSpPr>
          <p:spPr>
            <a:xfrm>
              <a:off x="5164323" y="2276804"/>
              <a:ext cx="71522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Strasbourg</a:t>
              </a:r>
            </a:p>
          </p:txBody>
        </p:sp>
        <p:sp>
          <p:nvSpPr>
            <p:cNvPr id="18" name="Rectangle 17">
              <a:extLst>
                <a:ext uri="{FF2B5EF4-FFF2-40B4-BE49-F238E27FC236}">
                  <a16:creationId xmlns:a16="http://schemas.microsoft.com/office/drawing/2014/main" id="{BC7F35D3-9476-AEB1-434B-98114004322A}"/>
                </a:ext>
              </a:extLst>
            </p:cNvPr>
            <p:cNvSpPr/>
            <p:nvPr/>
          </p:nvSpPr>
          <p:spPr>
            <a:xfrm>
              <a:off x="2219285" y="2737041"/>
              <a:ext cx="61866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Le Mans</a:t>
              </a:r>
            </a:p>
          </p:txBody>
        </p:sp>
        <p:sp>
          <p:nvSpPr>
            <p:cNvPr id="19" name="Rectangle 18">
              <a:extLst>
                <a:ext uri="{FF2B5EF4-FFF2-40B4-BE49-F238E27FC236}">
                  <a16:creationId xmlns:a16="http://schemas.microsoft.com/office/drawing/2014/main" id="{67759388-7B72-BBDB-F97E-02D212C58BC8}"/>
                </a:ext>
              </a:extLst>
            </p:cNvPr>
            <p:cNvSpPr/>
            <p:nvPr/>
          </p:nvSpPr>
          <p:spPr>
            <a:xfrm>
              <a:off x="2053810" y="2887960"/>
              <a:ext cx="61866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Angers</a:t>
              </a:r>
            </a:p>
          </p:txBody>
        </p:sp>
        <p:sp>
          <p:nvSpPr>
            <p:cNvPr id="20" name="Rectangle 19">
              <a:extLst>
                <a:ext uri="{FF2B5EF4-FFF2-40B4-BE49-F238E27FC236}">
                  <a16:creationId xmlns:a16="http://schemas.microsoft.com/office/drawing/2014/main" id="{D2288A8A-EBDF-20D9-8DE1-7B4ACE8119DE}"/>
                </a:ext>
              </a:extLst>
            </p:cNvPr>
            <p:cNvSpPr/>
            <p:nvPr/>
          </p:nvSpPr>
          <p:spPr>
            <a:xfrm>
              <a:off x="1600617" y="3160292"/>
              <a:ext cx="61866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Nantes</a:t>
              </a:r>
            </a:p>
          </p:txBody>
        </p:sp>
        <p:sp>
          <p:nvSpPr>
            <p:cNvPr id="21" name="Rectangle 20">
              <a:extLst>
                <a:ext uri="{FF2B5EF4-FFF2-40B4-BE49-F238E27FC236}">
                  <a16:creationId xmlns:a16="http://schemas.microsoft.com/office/drawing/2014/main" id="{71738A65-E26B-36D6-4736-8AFFC17529E9}"/>
                </a:ext>
              </a:extLst>
            </p:cNvPr>
            <p:cNvSpPr/>
            <p:nvPr/>
          </p:nvSpPr>
          <p:spPr>
            <a:xfrm>
              <a:off x="697173" y="2457342"/>
              <a:ext cx="61866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Brest</a:t>
              </a:r>
            </a:p>
          </p:txBody>
        </p:sp>
        <p:sp>
          <p:nvSpPr>
            <p:cNvPr id="22" name="Rectangle 21">
              <a:extLst>
                <a:ext uri="{FF2B5EF4-FFF2-40B4-BE49-F238E27FC236}">
                  <a16:creationId xmlns:a16="http://schemas.microsoft.com/office/drawing/2014/main" id="{C1A4A108-7FC0-AD8A-400D-C87654847ED9}"/>
                </a:ext>
              </a:extLst>
            </p:cNvPr>
            <p:cNvSpPr/>
            <p:nvPr/>
          </p:nvSpPr>
          <p:spPr>
            <a:xfrm>
              <a:off x="1635898" y="2568062"/>
              <a:ext cx="618668"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Rennes</a:t>
              </a:r>
            </a:p>
          </p:txBody>
        </p:sp>
        <p:sp>
          <p:nvSpPr>
            <p:cNvPr id="23" name="Rectangle 22">
              <a:extLst>
                <a:ext uri="{FF2B5EF4-FFF2-40B4-BE49-F238E27FC236}">
                  <a16:creationId xmlns:a16="http://schemas.microsoft.com/office/drawing/2014/main" id="{5A3DB278-3B86-5300-3F8C-4331763B5754}"/>
                </a:ext>
              </a:extLst>
            </p:cNvPr>
            <p:cNvSpPr/>
            <p:nvPr/>
          </p:nvSpPr>
          <p:spPr>
            <a:xfrm>
              <a:off x="1611775" y="4360808"/>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Bordeaux</a:t>
              </a:r>
            </a:p>
          </p:txBody>
        </p:sp>
        <p:sp>
          <p:nvSpPr>
            <p:cNvPr id="24" name="Rectangle 23">
              <a:extLst>
                <a:ext uri="{FF2B5EF4-FFF2-40B4-BE49-F238E27FC236}">
                  <a16:creationId xmlns:a16="http://schemas.microsoft.com/office/drawing/2014/main" id="{3ABD3CA5-3CED-DF46-007E-609A492F374C}"/>
                </a:ext>
              </a:extLst>
            </p:cNvPr>
            <p:cNvSpPr/>
            <p:nvPr/>
          </p:nvSpPr>
          <p:spPr>
            <a:xfrm>
              <a:off x="1631557" y="5064221"/>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Bayonne</a:t>
              </a:r>
            </a:p>
          </p:txBody>
        </p:sp>
        <p:sp>
          <p:nvSpPr>
            <p:cNvPr id="25" name="Rectangle 24">
              <a:extLst>
                <a:ext uri="{FF2B5EF4-FFF2-40B4-BE49-F238E27FC236}">
                  <a16:creationId xmlns:a16="http://schemas.microsoft.com/office/drawing/2014/main" id="{5ABA0F16-8433-D985-00B7-1F3CE0DD061C}"/>
                </a:ext>
              </a:extLst>
            </p:cNvPr>
            <p:cNvSpPr/>
            <p:nvPr/>
          </p:nvSpPr>
          <p:spPr>
            <a:xfrm>
              <a:off x="1974673" y="5245549"/>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Pau</a:t>
              </a:r>
            </a:p>
          </p:txBody>
        </p:sp>
        <p:sp>
          <p:nvSpPr>
            <p:cNvPr id="26" name="Rectangle 25">
              <a:extLst>
                <a:ext uri="{FF2B5EF4-FFF2-40B4-BE49-F238E27FC236}">
                  <a16:creationId xmlns:a16="http://schemas.microsoft.com/office/drawing/2014/main" id="{B51660B1-4A67-CF5E-8877-ECEAD7B7EC15}"/>
                </a:ext>
              </a:extLst>
            </p:cNvPr>
            <p:cNvSpPr/>
            <p:nvPr/>
          </p:nvSpPr>
          <p:spPr>
            <a:xfrm>
              <a:off x="2888298" y="5203222"/>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Toulouse</a:t>
              </a:r>
            </a:p>
          </p:txBody>
        </p:sp>
        <p:sp>
          <p:nvSpPr>
            <p:cNvPr id="27" name="Rectangle 26">
              <a:extLst>
                <a:ext uri="{FF2B5EF4-FFF2-40B4-BE49-F238E27FC236}">
                  <a16:creationId xmlns:a16="http://schemas.microsoft.com/office/drawing/2014/main" id="{6D228442-4D09-DD93-9358-25B95D9F269A}"/>
                </a:ext>
              </a:extLst>
            </p:cNvPr>
            <p:cNvSpPr/>
            <p:nvPr/>
          </p:nvSpPr>
          <p:spPr>
            <a:xfrm>
              <a:off x="3790067" y="5113748"/>
              <a:ext cx="772120"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Montpellier</a:t>
              </a:r>
            </a:p>
          </p:txBody>
        </p:sp>
        <p:sp>
          <p:nvSpPr>
            <p:cNvPr id="28" name="Rectangle 27">
              <a:extLst>
                <a:ext uri="{FF2B5EF4-FFF2-40B4-BE49-F238E27FC236}">
                  <a16:creationId xmlns:a16="http://schemas.microsoft.com/office/drawing/2014/main" id="{C7856744-915C-531D-A12F-D06A516ED930}"/>
                </a:ext>
              </a:extLst>
            </p:cNvPr>
            <p:cNvSpPr/>
            <p:nvPr/>
          </p:nvSpPr>
          <p:spPr>
            <a:xfrm>
              <a:off x="4340654" y="5289501"/>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Marseille</a:t>
              </a:r>
            </a:p>
          </p:txBody>
        </p:sp>
        <p:sp>
          <p:nvSpPr>
            <p:cNvPr id="29" name="Rectangle 28">
              <a:extLst>
                <a:ext uri="{FF2B5EF4-FFF2-40B4-BE49-F238E27FC236}">
                  <a16:creationId xmlns:a16="http://schemas.microsoft.com/office/drawing/2014/main" id="{64D16C8F-C1E0-7548-DDFE-5EFAF12FE95D}"/>
                </a:ext>
              </a:extLst>
            </p:cNvPr>
            <p:cNvSpPr/>
            <p:nvPr/>
          </p:nvSpPr>
          <p:spPr>
            <a:xfrm>
              <a:off x="5382731" y="5085290"/>
              <a:ext cx="453967"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Nice</a:t>
              </a:r>
            </a:p>
          </p:txBody>
        </p:sp>
        <p:sp>
          <p:nvSpPr>
            <p:cNvPr id="30" name="Rectangle 29">
              <a:extLst>
                <a:ext uri="{FF2B5EF4-FFF2-40B4-BE49-F238E27FC236}">
                  <a16:creationId xmlns:a16="http://schemas.microsoft.com/office/drawing/2014/main" id="{54CAD965-DEDC-9828-9111-3D4758A9680A}"/>
                </a:ext>
              </a:extLst>
            </p:cNvPr>
            <p:cNvSpPr/>
            <p:nvPr/>
          </p:nvSpPr>
          <p:spPr>
            <a:xfrm>
              <a:off x="5021858" y="5406265"/>
              <a:ext cx="5288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Toulon</a:t>
              </a:r>
            </a:p>
          </p:txBody>
        </p:sp>
        <p:sp>
          <p:nvSpPr>
            <p:cNvPr id="31" name="Rectangle 30">
              <a:extLst>
                <a:ext uri="{FF2B5EF4-FFF2-40B4-BE49-F238E27FC236}">
                  <a16:creationId xmlns:a16="http://schemas.microsoft.com/office/drawing/2014/main" id="{0D7027CC-3DCA-8DC3-D009-C3349B34B02C}"/>
                </a:ext>
              </a:extLst>
            </p:cNvPr>
            <p:cNvSpPr/>
            <p:nvPr/>
          </p:nvSpPr>
          <p:spPr>
            <a:xfrm>
              <a:off x="4278641" y="3917988"/>
              <a:ext cx="453967"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Lyon</a:t>
              </a:r>
            </a:p>
          </p:txBody>
        </p:sp>
        <p:sp>
          <p:nvSpPr>
            <p:cNvPr id="32" name="Rectangle 31">
              <a:extLst>
                <a:ext uri="{FF2B5EF4-FFF2-40B4-BE49-F238E27FC236}">
                  <a16:creationId xmlns:a16="http://schemas.microsoft.com/office/drawing/2014/main" id="{00A0331B-3F0B-EB58-4168-C82AB2B3D534}"/>
                </a:ext>
              </a:extLst>
            </p:cNvPr>
            <p:cNvSpPr/>
            <p:nvPr/>
          </p:nvSpPr>
          <p:spPr>
            <a:xfrm>
              <a:off x="3873528" y="4213548"/>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St Etienne</a:t>
              </a:r>
            </a:p>
          </p:txBody>
        </p:sp>
        <p:sp>
          <p:nvSpPr>
            <p:cNvPr id="33" name="Rectangle 32">
              <a:extLst>
                <a:ext uri="{FF2B5EF4-FFF2-40B4-BE49-F238E27FC236}">
                  <a16:creationId xmlns:a16="http://schemas.microsoft.com/office/drawing/2014/main" id="{5A51542B-215E-46DD-0E46-8095A8927E2A}"/>
                </a:ext>
              </a:extLst>
            </p:cNvPr>
            <p:cNvSpPr/>
            <p:nvPr/>
          </p:nvSpPr>
          <p:spPr>
            <a:xfrm>
              <a:off x="4680550" y="4265248"/>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Grenoble</a:t>
              </a:r>
            </a:p>
          </p:txBody>
        </p:sp>
        <p:sp>
          <p:nvSpPr>
            <p:cNvPr id="34" name="Rectangle 33">
              <a:extLst>
                <a:ext uri="{FF2B5EF4-FFF2-40B4-BE49-F238E27FC236}">
                  <a16:creationId xmlns:a16="http://schemas.microsoft.com/office/drawing/2014/main" id="{E9C42E43-298F-42B9-4AF3-B0C391D06FBF}"/>
                </a:ext>
              </a:extLst>
            </p:cNvPr>
            <p:cNvSpPr/>
            <p:nvPr/>
          </p:nvSpPr>
          <p:spPr>
            <a:xfrm>
              <a:off x="3403914" y="3960620"/>
              <a:ext cx="6812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Clermont</a:t>
              </a:r>
            </a:p>
          </p:txBody>
        </p:sp>
        <p:sp>
          <p:nvSpPr>
            <p:cNvPr id="35" name="Rectangle 34">
              <a:extLst>
                <a:ext uri="{FF2B5EF4-FFF2-40B4-BE49-F238E27FC236}">
                  <a16:creationId xmlns:a16="http://schemas.microsoft.com/office/drawing/2014/main" id="{C0C88105-D4DE-2427-FD5C-4C4EDCBBA87D}"/>
                </a:ext>
              </a:extLst>
            </p:cNvPr>
            <p:cNvSpPr/>
            <p:nvPr/>
          </p:nvSpPr>
          <p:spPr>
            <a:xfrm>
              <a:off x="6096000" y="5908706"/>
              <a:ext cx="465056"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Corte</a:t>
              </a:r>
            </a:p>
          </p:txBody>
        </p:sp>
        <p:sp>
          <p:nvSpPr>
            <p:cNvPr id="36" name="Rectangle 35">
              <a:extLst>
                <a:ext uri="{FF2B5EF4-FFF2-40B4-BE49-F238E27FC236}">
                  <a16:creationId xmlns:a16="http://schemas.microsoft.com/office/drawing/2014/main" id="{BC104DB9-C0FA-2290-8854-3BA771038A41}"/>
                </a:ext>
              </a:extLst>
            </p:cNvPr>
            <p:cNvSpPr/>
            <p:nvPr/>
          </p:nvSpPr>
          <p:spPr>
            <a:xfrm>
              <a:off x="6211207" y="5561446"/>
              <a:ext cx="528804" cy="139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Bastia</a:t>
              </a:r>
            </a:p>
          </p:txBody>
        </p:sp>
      </p:gr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138511" y="1058989"/>
            <a:ext cx="5387307" cy="5167462"/>
          </a:xfrm>
        </p:spPr>
        <p:txBody>
          <a:bodyPr>
            <a:normAutofit lnSpcReduction="10000"/>
          </a:bodyPr>
          <a:lstStyle/>
          <a:p>
            <a:pPr algn="just"/>
            <a:r>
              <a:rPr lang="fr-FR" sz="1400" dirty="0">
                <a:solidFill>
                  <a:srgbClr val="002060"/>
                </a:solidFill>
              </a:rPr>
              <a:t>Afin d’estimer le montant des loyers moyens des logements étudiants dans les différents régions, les offres de logements sur les sites des différents Crous (pour les résidences conventionnées dont certaines sont propriété HLM) ont été recroisés avec les premières études des observatoires territoriaux du logement étudiant et quelques exemples de logements sociaux étudiants proposés par des bailleurs sociaux et des associations à but non lucratif (</a:t>
            </a:r>
            <a:r>
              <a:rPr lang="fr-FR" sz="1400" dirty="0" err="1">
                <a:solidFill>
                  <a:srgbClr val="002060"/>
                </a:solidFill>
              </a:rPr>
              <a:t>Espacil</a:t>
            </a:r>
            <a:r>
              <a:rPr lang="fr-FR" sz="1400" dirty="0">
                <a:solidFill>
                  <a:srgbClr val="002060"/>
                </a:solidFill>
              </a:rPr>
              <a:t>, Fac Habitat…).</a:t>
            </a:r>
          </a:p>
          <a:p>
            <a:pPr algn="just"/>
            <a:r>
              <a:rPr lang="fr-FR" sz="1400" dirty="0">
                <a:solidFill>
                  <a:srgbClr val="002060"/>
                </a:solidFill>
              </a:rPr>
              <a:t>Ce travail a été réalisé pour 31 villes de France représentatives de l’ensemble des 13 régions (indiquées sur la carte ci-contre).</a:t>
            </a:r>
          </a:p>
          <a:p>
            <a:pPr algn="just"/>
            <a:r>
              <a:rPr lang="fr-FR" sz="1400" dirty="0">
                <a:solidFill>
                  <a:srgbClr val="002060"/>
                </a:solidFill>
              </a:rPr>
              <a:t>Pour chaque ville, les tarifs minimum et maximum ont été identifiés pour des logements conventionnés Crous (16-25m²) et des logements conventionnés HLM hors Crous (14-27m²). Le montant moyen retenu pour chaque ville correspond à la moyenne de ces intervalles.</a:t>
            </a:r>
          </a:p>
          <a:p>
            <a:pPr algn="just"/>
            <a:r>
              <a:rPr lang="fr-FR" sz="1400" dirty="0">
                <a:solidFill>
                  <a:srgbClr val="002060"/>
                </a:solidFill>
              </a:rPr>
              <a:t>Ensuite, un loyer moyen est déterminé pour chacune des régions, à partir de la moyenne des loyers moyens des villes appartenant à la région.</a:t>
            </a:r>
          </a:p>
          <a:p>
            <a:pPr algn="just"/>
            <a:r>
              <a:rPr lang="fr-FR" sz="1400" dirty="0">
                <a:solidFill>
                  <a:srgbClr val="002060"/>
                </a:solidFill>
              </a:rPr>
              <a:t>A ces loyers sont déduits des montants moyens d’APL estimés sur le site de la CAF pour la principale ville de chaque région.</a:t>
            </a:r>
          </a:p>
          <a:p>
            <a:pPr algn="just"/>
            <a:r>
              <a:rPr lang="fr-FR" sz="1400" dirty="0">
                <a:solidFill>
                  <a:srgbClr val="002060"/>
                </a:solidFill>
              </a:rPr>
              <a:t>On obtient ainsi le montant annuel d’un loyer moyen net des aides publiques dans chaque région pour un logement social étudiant.</a:t>
            </a:r>
          </a:p>
          <a:p>
            <a:pPr algn="just"/>
            <a:r>
              <a:rPr lang="fr-FR" sz="1400" dirty="0">
                <a:solidFill>
                  <a:srgbClr val="002060"/>
                </a:solidFill>
              </a:rPr>
              <a:t>Ces montants constituent également les coûts d’hébergement dans le scénario 2 par rapport à une situation dans laquelle l’étudiant vivrait au sein de son domicile familial.</a:t>
            </a:r>
          </a:p>
        </p:txBody>
      </p:sp>
    </p:spTree>
    <p:extLst>
      <p:ext uri="{BB962C8B-B14F-4D97-AF65-F5344CB8AC3E}">
        <p14:creationId xmlns:p14="http://schemas.microsoft.com/office/powerpoint/2010/main" val="160338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150188"/>
            <a:ext cx="10515600" cy="481361"/>
          </a:xfrm>
        </p:spPr>
        <p:txBody>
          <a:bodyPr>
            <a:normAutofit fontScale="90000"/>
          </a:bodyPr>
          <a:lstStyle/>
          <a:p>
            <a:pPr algn="ctr"/>
            <a:r>
              <a:rPr lang="fr-FR" sz="3200" dirty="0">
                <a:solidFill>
                  <a:srgbClr val="002060"/>
                </a:solidFill>
              </a:rPr>
              <a:t>Estimation de l’impact sur les loyers 2/3</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21</a:t>
            </a:fld>
            <a:endParaRPr lang="fr-F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138511" y="1019652"/>
            <a:ext cx="5442157" cy="4818695"/>
          </a:xfrm>
        </p:spPr>
        <p:txBody>
          <a:bodyPr>
            <a:normAutofit fontScale="92500"/>
          </a:bodyPr>
          <a:lstStyle/>
          <a:p>
            <a:pPr algn="just"/>
            <a:r>
              <a:rPr lang="fr-FR" sz="1400" dirty="0">
                <a:solidFill>
                  <a:srgbClr val="002060"/>
                </a:solidFill>
              </a:rPr>
              <a:t>Dans un second temps, les coûts locatifs dans le parc privé sont estimés. Il s’agit également ici d’une analyse régionale réalisée à partir de deux études.</a:t>
            </a:r>
          </a:p>
          <a:p>
            <a:pPr algn="just"/>
            <a:r>
              <a:rPr lang="fr-FR" sz="1400" dirty="0">
                <a:solidFill>
                  <a:srgbClr val="002060"/>
                </a:solidFill>
              </a:rPr>
              <a:t>La première a été réalisée par </a:t>
            </a:r>
            <a:r>
              <a:rPr lang="fr-FR" sz="1400" dirty="0" err="1">
                <a:solidFill>
                  <a:srgbClr val="002060"/>
                </a:solidFill>
              </a:rPr>
              <a:t>LocService</a:t>
            </a:r>
            <a:r>
              <a:rPr lang="fr-FR" sz="1400" dirty="0">
                <a:solidFill>
                  <a:srgbClr val="002060"/>
                </a:solidFill>
              </a:rPr>
              <a:t>* à partir des 50 000 demandes de location sur leur site en 2020. Elle couvre 43 villes en France dans les 13 régions métropolitaines.</a:t>
            </a:r>
          </a:p>
          <a:p>
            <a:pPr algn="just"/>
            <a:r>
              <a:rPr lang="fr-FR" sz="1400" dirty="0">
                <a:solidFill>
                  <a:srgbClr val="002060"/>
                </a:solidFill>
              </a:rPr>
              <a:t>La seconde étude provient de l’Agence nationale pour l’information sur le logement (ANIL)** et se base sur les résultats des observatoires locaux des loyers en 2020. Elle couvre 35 villes en France dans les 13 régions de la métropole. Cependant, cette étude fournit des estimations hors charges (locatives et autres). Dans la mesure où la première étude comptabilise les charges et que les tarifs des logements sociaux étudiants comprennent généralement les charges (eau, internet, parfois électricité et chauffage), nous les ajoutons à la 2</a:t>
            </a:r>
            <a:r>
              <a:rPr lang="fr-FR" sz="1400" baseline="30000" dirty="0">
                <a:solidFill>
                  <a:srgbClr val="002060"/>
                </a:solidFill>
              </a:rPr>
              <a:t>nde</a:t>
            </a:r>
            <a:r>
              <a:rPr lang="fr-FR" sz="1400" dirty="0">
                <a:solidFill>
                  <a:srgbClr val="002060"/>
                </a:solidFill>
              </a:rPr>
              <a:t> étude en se basant sur le montant moyen des charges dans le parc privé (locatives, énergie, eau) s’élevant à 2,6€/m² en 2013 soit 2,81€/m² en €2020. On suppose une surface moyenne de 21m². </a:t>
            </a:r>
          </a:p>
          <a:p>
            <a:pPr algn="just"/>
            <a:r>
              <a:rPr lang="fr-FR" sz="1400" dirty="0">
                <a:solidFill>
                  <a:srgbClr val="002060"/>
                </a:solidFill>
              </a:rPr>
              <a:t>Les 2 études ne contenant pas nécessairement les mêmes villes, nous choisissons d’utiliser les 2 de manière complémentaire et calculons des loyers moyens toutes charges comprises pour chaque région, présentés ci-contre.</a:t>
            </a:r>
          </a:p>
          <a:p>
            <a:pPr algn="just"/>
            <a:r>
              <a:rPr lang="fr-FR" sz="1400" dirty="0">
                <a:solidFill>
                  <a:srgbClr val="002060"/>
                </a:solidFill>
              </a:rPr>
              <a:t>Comme pour les loyers des logements sociaux étudiants, nous déduisons aux loyers des montants moyens d’aide au logement, généralement plus élevés du fait de loyers plus onéreux.</a:t>
            </a:r>
          </a:p>
        </p:txBody>
      </p:sp>
      <p:pic>
        <p:nvPicPr>
          <p:cNvPr id="3" name="Image 2">
            <a:extLst>
              <a:ext uri="{FF2B5EF4-FFF2-40B4-BE49-F238E27FC236}">
                <a16:creationId xmlns:a16="http://schemas.microsoft.com/office/drawing/2014/main" id="{BABBBFCB-23D4-8569-57D9-33B77F3B6EAF}"/>
              </a:ext>
            </a:extLst>
          </p:cNvPr>
          <p:cNvPicPr>
            <a:picLocks noChangeAspect="1"/>
          </p:cNvPicPr>
          <p:nvPr/>
        </p:nvPicPr>
        <p:blipFill>
          <a:blip r:embed="rId2"/>
          <a:stretch>
            <a:fillRect/>
          </a:stretch>
        </p:blipFill>
        <p:spPr>
          <a:xfrm>
            <a:off x="5827011" y="1897492"/>
            <a:ext cx="6094503" cy="3063013"/>
          </a:xfrm>
          <a:prstGeom prst="rect">
            <a:avLst/>
          </a:prstGeom>
        </p:spPr>
      </p:pic>
      <p:sp>
        <p:nvSpPr>
          <p:cNvPr id="42" name="Espace réservé du contenu 2">
            <a:extLst>
              <a:ext uri="{FF2B5EF4-FFF2-40B4-BE49-F238E27FC236}">
                <a16:creationId xmlns:a16="http://schemas.microsoft.com/office/drawing/2014/main" id="{5F3EDC94-55ED-6A78-3912-FB85D6C23C04}"/>
              </a:ext>
            </a:extLst>
          </p:cNvPr>
          <p:cNvSpPr txBox="1">
            <a:spLocks/>
          </p:cNvSpPr>
          <p:nvPr/>
        </p:nvSpPr>
        <p:spPr>
          <a:xfrm>
            <a:off x="138511" y="6339744"/>
            <a:ext cx="6094503" cy="398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fr-FR" sz="800" dirty="0">
                <a:solidFill>
                  <a:srgbClr val="002060"/>
                </a:solidFill>
              </a:rPr>
              <a:t>*Etude de </a:t>
            </a:r>
            <a:r>
              <a:rPr lang="fr-FR" sz="800" dirty="0" err="1">
                <a:solidFill>
                  <a:srgbClr val="002060"/>
                </a:solidFill>
              </a:rPr>
              <a:t>LocService</a:t>
            </a:r>
            <a:r>
              <a:rPr lang="fr-FR" sz="800" dirty="0">
                <a:solidFill>
                  <a:srgbClr val="002060"/>
                </a:solidFill>
              </a:rPr>
              <a:t> : </a:t>
            </a:r>
            <a:r>
              <a:rPr lang="fr-FR" sz="800" dirty="0">
                <a:solidFill>
                  <a:srgbClr val="002060"/>
                </a:solidFill>
                <a:hlinkClick r:id="rId3"/>
              </a:rPr>
              <a:t>https://www.locservice.fr/actualites/les-chiffres-cles-du-logement-etudiant-en-france-en-2020-6198.html</a:t>
            </a:r>
            <a:r>
              <a:rPr lang="fr-FR" sz="800" dirty="0">
                <a:solidFill>
                  <a:srgbClr val="002060"/>
                </a:solidFill>
              </a:rPr>
              <a:t>  </a:t>
            </a:r>
          </a:p>
          <a:p>
            <a:pPr marL="0" indent="0" algn="just">
              <a:lnSpc>
                <a:spcPct val="110000"/>
              </a:lnSpc>
              <a:spcBef>
                <a:spcPts val="0"/>
              </a:spcBef>
              <a:buNone/>
            </a:pPr>
            <a:r>
              <a:rPr lang="fr-FR" sz="800" dirty="0">
                <a:solidFill>
                  <a:srgbClr val="002060"/>
                </a:solidFill>
              </a:rPr>
              <a:t>**Etude de l’ANIL : </a:t>
            </a:r>
            <a:r>
              <a:rPr lang="fr-FR" sz="800" dirty="0">
                <a:solidFill>
                  <a:srgbClr val="002060"/>
                </a:solidFill>
                <a:hlinkClick r:id="rId4"/>
              </a:rPr>
              <a:t>https://www.anil.org/fileadmin/ANIL/Etudes/2022/observation_2020_loyers_parc_prive_oll.pdf</a:t>
            </a:r>
            <a:r>
              <a:rPr lang="fr-FR" sz="800" dirty="0">
                <a:solidFill>
                  <a:srgbClr val="002060"/>
                </a:solidFill>
              </a:rPr>
              <a:t> </a:t>
            </a:r>
          </a:p>
        </p:txBody>
      </p:sp>
    </p:spTree>
    <p:extLst>
      <p:ext uri="{BB962C8B-B14F-4D97-AF65-F5344CB8AC3E}">
        <p14:creationId xmlns:p14="http://schemas.microsoft.com/office/powerpoint/2010/main" val="331576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2695772" y="176707"/>
            <a:ext cx="6797405" cy="675596"/>
          </a:xfrm>
        </p:spPr>
        <p:txBody>
          <a:bodyPr>
            <a:normAutofit/>
          </a:bodyPr>
          <a:lstStyle/>
          <a:p>
            <a:r>
              <a:rPr lang="fr-FR" sz="3200" dirty="0">
                <a:solidFill>
                  <a:srgbClr val="002060"/>
                </a:solidFill>
              </a:rPr>
              <a:t>Estimation de l’impact sur les loyers 3/3</a:t>
            </a: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413242" y="962069"/>
            <a:ext cx="5681231" cy="5486400"/>
          </a:xfrm>
        </p:spPr>
        <p:txBody>
          <a:bodyPr>
            <a:normAutofit/>
          </a:bodyPr>
          <a:lstStyle/>
          <a:p>
            <a:r>
              <a:rPr lang="fr-FR" sz="1400" dirty="0">
                <a:solidFill>
                  <a:srgbClr val="002060"/>
                </a:solidFill>
              </a:rPr>
              <a:t>L’estimation des loyers moyens dans chaque région permet de calculer la différence en termes de coût locatif pour un étudiant dans un logement social étudiant par rapport au parc privé. En supposant que la durée de vie d’un logement social étudiant est de 30 ans, le différentiel de loyer payé est actualisé sur l’ensemble de cette durée au taux d’actualisation recommandé par France Stratégie, soit 3,2%. </a:t>
            </a:r>
          </a:p>
          <a:p>
            <a:r>
              <a:rPr lang="fr-FR" sz="1400" dirty="0">
                <a:solidFill>
                  <a:srgbClr val="002060"/>
                </a:solidFill>
              </a:rPr>
              <a:t>La valeur actualisée de la différence entre loyer en logement social étudiant et loyer dans le parc privé est ainsi calculée pour chacune des régions (loyer déduit des aides au logement).</a:t>
            </a:r>
          </a:p>
          <a:p>
            <a:r>
              <a:rPr lang="fr-FR" sz="1400" b="1" dirty="0">
                <a:solidFill>
                  <a:srgbClr val="002060"/>
                </a:solidFill>
              </a:rPr>
              <a:t>La carte ci-contre présente les coûts locatifs évités (actualisés) pour les étudiants pour un logement sur ses 30 années de vie</a:t>
            </a:r>
            <a:r>
              <a:rPr lang="fr-FR" sz="1400" dirty="0">
                <a:solidFill>
                  <a:srgbClr val="002060"/>
                </a:solidFill>
              </a:rPr>
              <a:t>. Ces coûts évités sont en différentiel par rapport au parc privé et sont présentés par région dans les encadrés marrons. </a:t>
            </a:r>
          </a:p>
          <a:p>
            <a:r>
              <a:rPr lang="fr-FR" sz="1400" dirty="0">
                <a:solidFill>
                  <a:srgbClr val="002060"/>
                </a:solidFill>
              </a:rPr>
              <a:t>On observe ainsi que le logement social étudiant est toujours plus bénéfique pour l’étudiant en termes de loyer quelque soit la région. Par ailleurs, certaines régions font face à des prix élevés dans le parc privé, rendant la construction de logements sociaux étudiants davantage cruciale et bénéfique, en particulier en Ile-de-France mais aussi dans d’autres régions comme la Corse et en PACA.</a:t>
            </a:r>
          </a:p>
          <a:p>
            <a:r>
              <a:rPr lang="fr-FR" sz="1400" dirty="0">
                <a:solidFill>
                  <a:srgbClr val="002060"/>
                </a:solidFill>
              </a:rPr>
              <a:t>Une moyenne nationale de ces valeurs est obtenue en pondérant sur le nombre d’étudiants dans chaque région. Ces effectifs étudiants sont basés sur l’Atlas INSPE de l’année 2019-2020 et permet de tenir compte des disparités de population étudiante entre les régions. La région Ile-de-France comptabilise par exemple près de 27% de la population étudiante contre 0,2% en Corse. </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a:xfrm>
            <a:off x="8610600" y="6356350"/>
            <a:ext cx="2743200" cy="365125"/>
          </a:xfrm>
        </p:spPr>
        <p:txBody>
          <a:bodyPr>
            <a:normAutofit/>
          </a:bodyPr>
          <a:lstStyle/>
          <a:p>
            <a:pPr>
              <a:spcAft>
                <a:spcPts val="600"/>
              </a:spcAft>
            </a:pPr>
            <a:fld id="{3797124D-110B-40F6-AD5D-61A9D620943F}" type="slidenum">
              <a:rPr lang="fr-FR" smtClean="0"/>
              <a:pPr>
                <a:spcAft>
                  <a:spcPts val="600"/>
                </a:spcAft>
              </a:pPr>
              <a:t>22</a:t>
            </a:fld>
            <a:endParaRPr lang="fr-FR"/>
          </a:p>
        </p:txBody>
      </p:sp>
      <p:grpSp>
        <p:nvGrpSpPr>
          <p:cNvPr id="32" name="Groupe 31">
            <a:extLst>
              <a:ext uri="{FF2B5EF4-FFF2-40B4-BE49-F238E27FC236}">
                <a16:creationId xmlns:a16="http://schemas.microsoft.com/office/drawing/2014/main" id="{E78CA43E-058A-15F2-4224-289853F653B7}"/>
              </a:ext>
            </a:extLst>
          </p:cNvPr>
          <p:cNvGrpSpPr/>
          <p:nvPr/>
        </p:nvGrpSpPr>
        <p:grpSpPr>
          <a:xfrm>
            <a:off x="6094474" y="1061411"/>
            <a:ext cx="5923175" cy="5079122"/>
            <a:chOff x="6094474" y="959815"/>
            <a:chExt cx="5923175" cy="5079122"/>
          </a:xfrm>
        </p:grpSpPr>
        <p:pic>
          <p:nvPicPr>
            <p:cNvPr id="3" name="Image 2">
              <a:extLst>
                <a:ext uri="{FF2B5EF4-FFF2-40B4-BE49-F238E27FC236}">
                  <a16:creationId xmlns:a16="http://schemas.microsoft.com/office/drawing/2014/main" id="{76F2F450-86C8-6BDE-76AD-A146B41D5AB3}"/>
                </a:ext>
              </a:extLst>
            </p:cNvPr>
            <p:cNvPicPr>
              <a:picLocks noChangeAspect="1"/>
            </p:cNvPicPr>
            <p:nvPr/>
          </p:nvPicPr>
          <p:blipFill>
            <a:blip r:embed="rId2"/>
            <a:stretch>
              <a:fillRect/>
            </a:stretch>
          </p:blipFill>
          <p:spPr>
            <a:xfrm>
              <a:off x="6094474" y="959815"/>
              <a:ext cx="5923175" cy="5079122"/>
            </a:xfrm>
            <a:prstGeom prst="rect">
              <a:avLst/>
            </a:prstGeom>
          </p:spPr>
        </p:pic>
        <p:sp>
          <p:nvSpPr>
            <p:cNvPr id="7" name="Rectangle 6">
              <a:extLst>
                <a:ext uri="{FF2B5EF4-FFF2-40B4-BE49-F238E27FC236}">
                  <a16:creationId xmlns:a16="http://schemas.microsoft.com/office/drawing/2014/main" id="{3A67E9AA-C724-9DC5-828B-9CBB0AE82587}"/>
                </a:ext>
              </a:extLst>
            </p:cNvPr>
            <p:cNvSpPr/>
            <p:nvPr/>
          </p:nvSpPr>
          <p:spPr>
            <a:xfrm>
              <a:off x="8746727" y="2379017"/>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64 408 €</a:t>
              </a:r>
            </a:p>
          </p:txBody>
        </p:sp>
        <p:sp>
          <p:nvSpPr>
            <p:cNvPr id="9" name="Rectangle 8">
              <a:extLst>
                <a:ext uri="{FF2B5EF4-FFF2-40B4-BE49-F238E27FC236}">
                  <a16:creationId xmlns:a16="http://schemas.microsoft.com/office/drawing/2014/main" id="{0D356043-43AE-60B7-4909-C5608D2C2F0F}"/>
                </a:ext>
              </a:extLst>
            </p:cNvPr>
            <p:cNvSpPr/>
            <p:nvPr/>
          </p:nvSpPr>
          <p:spPr>
            <a:xfrm>
              <a:off x="9888941" y="2379017"/>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12 824 €</a:t>
              </a:r>
            </a:p>
          </p:txBody>
        </p:sp>
        <p:sp>
          <p:nvSpPr>
            <p:cNvPr id="11" name="Rectangle 10">
              <a:extLst>
                <a:ext uri="{FF2B5EF4-FFF2-40B4-BE49-F238E27FC236}">
                  <a16:creationId xmlns:a16="http://schemas.microsoft.com/office/drawing/2014/main" id="{4043613C-8431-C86E-69D2-35C83E76CC6F}"/>
                </a:ext>
              </a:extLst>
            </p:cNvPr>
            <p:cNvSpPr/>
            <p:nvPr/>
          </p:nvSpPr>
          <p:spPr>
            <a:xfrm>
              <a:off x="8874509" y="1789434"/>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13 573 €</a:t>
              </a:r>
            </a:p>
          </p:txBody>
        </p:sp>
        <p:sp>
          <p:nvSpPr>
            <p:cNvPr id="13" name="Rectangle 12">
              <a:extLst>
                <a:ext uri="{FF2B5EF4-FFF2-40B4-BE49-F238E27FC236}">
                  <a16:creationId xmlns:a16="http://schemas.microsoft.com/office/drawing/2014/main" id="{279C5E52-12CE-AAF0-4BBB-62B3E72388D7}"/>
                </a:ext>
              </a:extLst>
            </p:cNvPr>
            <p:cNvSpPr/>
            <p:nvPr/>
          </p:nvSpPr>
          <p:spPr>
            <a:xfrm>
              <a:off x="7913847" y="2204988"/>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8 635 €</a:t>
              </a:r>
            </a:p>
          </p:txBody>
        </p:sp>
        <p:sp>
          <p:nvSpPr>
            <p:cNvPr id="15" name="Rectangle 14">
              <a:extLst>
                <a:ext uri="{FF2B5EF4-FFF2-40B4-BE49-F238E27FC236}">
                  <a16:creationId xmlns:a16="http://schemas.microsoft.com/office/drawing/2014/main" id="{8870C91F-CD0E-A133-497D-204D41F14027}"/>
                </a:ext>
              </a:extLst>
            </p:cNvPr>
            <p:cNvSpPr/>
            <p:nvPr/>
          </p:nvSpPr>
          <p:spPr>
            <a:xfrm>
              <a:off x="6865823" y="2600259"/>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5 589 €</a:t>
              </a:r>
            </a:p>
          </p:txBody>
        </p:sp>
        <p:sp>
          <p:nvSpPr>
            <p:cNvPr id="17" name="Rectangle 16">
              <a:extLst>
                <a:ext uri="{FF2B5EF4-FFF2-40B4-BE49-F238E27FC236}">
                  <a16:creationId xmlns:a16="http://schemas.microsoft.com/office/drawing/2014/main" id="{0E626382-D195-E912-891C-E58D537CCD3C}"/>
                </a:ext>
              </a:extLst>
            </p:cNvPr>
            <p:cNvSpPr/>
            <p:nvPr/>
          </p:nvSpPr>
          <p:spPr>
            <a:xfrm>
              <a:off x="7460789" y="3019494"/>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5 505 €</a:t>
              </a:r>
            </a:p>
          </p:txBody>
        </p:sp>
        <p:sp>
          <p:nvSpPr>
            <p:cNvPr id="19" name="Rectangle 18">
              <a:extLst>
                <a:ext uri="{FF2B5EF4-FFF2-40B4-BE49-F238E27FC236}">
                  <a16:creationId xmlns:a16="http://schemas.microsoft.com/office/drawing/2014/main" id="{94061A06-5F4A-EE0F-FC83-7B3E983871F6}"/>
                </a:ext>
              </a:extLst>
            </p:cNvPr>
            <p:cNvSpPr/>
            <p:nvPr/>
          </p:nvSpPr>
          <p:spPr>
            <a:xfrm>
              <a:off x="8437393" y="3028247"/>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10 173 €</a:t>
              </a:r>
            </a:p>
          </p:txBody>
        </p:sp>
        <p:sp>
          <p:nvSpPr>
            <p:cNvPr id="21" name="Rectangle 20">
              <a:extLst>
                <a:ext uri="{FF2B5EF4-FFF2-40B4-BE49-F238E27FC236}">
                  <a16:creationId xmlns:a16="http://schemas.microsoft.com/office/drawing/2014/main" id="{C5B57326-A292-7694-D230-BC948F47C332}"/>
                </a:ext>
              </a:extLst>
            </p:cNvPr>
            <p:cNvSpPr/>
            <p:nvPr/>
          </p:nvSpPr>
          <p:spPr>
            <a:xfrm>
              <a:off x="9633212" y="3159273"/>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7 570 €</a:t>
              </a:r>
            </a:p>
          </p:txBody>
        </p:sp>
        <p:sp>
          <p:nvSpPr>
            <p:cNvPr id="23" name="Rectangle 22">
              <a:extLst>
                <a:ext uri="{FF2B5EF4-FFF2-40B4-BE49-F238E27FC236}">
                  <a16:creationId xmlns:a16="http://schemas.microsoft.com/office/drawing/2014/main" id="{95BD0AE0-173F-923C-7DC1-6A5B9B1EDF2F}"/>
                </a:ext>
              </a:extLst>
            </p:cNvPr>
            <p:cNvSpPr/>
            <p:nvPr/>
          </p:nvSpPr>
          <p:spPr>
            <a:xfrm>
              <a:off x="7913847" y="4277785"/>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14 806 €</a:t>
              </a:r>
            </a:p>
          </p:txBody>
        </p:sp>
        <p:sp>
          <p:nvSpPr>
            <p:cNvPr id="25" name="Rectangle 24">
              <a:extLst>
                <a:ext uri="{FF2B5EF4-FFF2-40B4-BE49-F238E27FC236}">
                  <a16:creationId xmlns:a16="http://schemas.microsoft.com/office/drawing/2014/main" id="{5C4F0041-3C51-D402-773F-9B08F1FCD4C3}"/>
                </a:ext>
              </a:extLst>
            </p:cNvPr>
            <p:cNvSpPr/>
            <p:nvPr/>
          </p:nvSpPr>
          <p:spPr>
            <a:xfrm>
              <a:off x="9579607" y="4027443"/>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19 798 €</a:t>
              </a:r>
            </a:p>
          </p:txBody>
        </p:sp>
        <p:sp>
          <p:nvSpPr>
            <p:cNvPr id="27" name="Rectangle 26">
              <a:extLst>
                <a:ext uri="{FF2B5EF4-FFF2-40B4-BE49-F238E27FC236}">
                  <a16:creationId xmlns:a16="http://schemas.microsoft.com/office/drawing/2014/main" id="{AE470919-6E93-6689-E294-D291C1E31782}"/>
                </a:ext>
              </a:extLst>
            </p:cNvPr>
            <p:cNvSpPr/>
            <p:nvPr/>
          </p:nvSpPr>
          <p:spPr>
            <a:xfrm>
              <a:off x="8643033" y="4955199"/>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14 224 €</a:t>
              </a:r>
            </a:p>
          </p:txBody>
        </p:sp>
        <p:sp>
          <p:nvSpPr>
            <p:cNvPr id="29" name="Rectangle 28">
              <a:extLst>
                <a:ext uri="{FF2B5EF4-FFF2-40B4-BE49-F238E27FC236}">
                  <a16:creationId xmlns:a16="http://schemas.microsoft.com/office/drawing/2014/main" id="{13EB75A0-2856-A852-BE18-3123F723525E}"/>
                </a:ext>
              </a:extLst>
            </p:cNvPr>
            <p:cNvSpPr/>
            <p:nvPr/>
          </p:nvSpPr>
          <p:spPr>
            <a:xfrm>
              <a:off x="10193000" y="4824847"/>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24 840 €</a:t>
              </a:r>
            </a:p>
          </p:txBody>
        </p:sp>
        <p:sp>
          <p:nvSpPr>
            <p:cNvPr id="31" name="Rectangle 30">
              <a:extLst>
                <a:ext uri="{FF2B5EF4-FFF2-40B4-BE49-F238E27FC236}">
                  <a16:creationId xmlns:a16="http://schemas.microsoft.com/office/drawing/2014/main" id="{B0364334-B70F-0101-F940-F0CF1C65552D}"/>
                </a:ext>
              </a:extLst>
            </p:cNvPr>
            <p:cNvSpPr/>
            <p:nvPr/>
          </p:nvSpPr>
          <p:spPr>
            <a:xfrm>
              <a:off x="11346600" y="5628438"/>
              <a:ext cx="618668" cy="13977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26 319 €</a:t>
              </a:r>
            </a:p>
          </p:txBody>
        </p:sp>
      </p:grpSp>
      <p:grpSp>
        <p:nvGrpSpPr>
          <p:cNvPr id="36" name="Groupe 35">
            <a:extLst>
              <a:ext uri="{FF2B5EF4-FFF2-40B4-BE49-F238E27FC236}">
                <a16:creationId xmlns:a16="http://schemas.microsoft.com/office/drawing/2014/main" id="{FE865901-A76E-51EF-8430-E18C7BE5FAF4}"/>
              </a:ext>
            </a:extLst>
          </p:cNvPr>
          <p:cNvGrpSpPr/>
          <p:nvPr/>
        </p:nvGrpSpPr>
        <p:grpSpPr>
          <a:xfrm>
            <a:off x="10018789" y="1125701"/>
            <a:ext cx="1585758" cy="517858"/>
            <a:chOff x="10018789" y="1248484"/>
            <a:chExt cx="1585758" cy="867848"/>
          </a:xfrm>
        </p:grpSpPr>
        <p:sp>
          <p:nvSpPr>
            <p:cNvPr id="34" name="Rectangle 33">
              <a:extLst>
                <a:ext uri="{FF2B5EF4-FFF2-40B4-BE49-F238E27FC236}">
                  <a16:creationId xmlns:a16="http://schemas.microsoft.com/office/drawing/2014/main" id="{EE599EFA-F4E8-AEB8-04C2-3D6E38637FAA}"/>
                </a:ext>
              </a:extLst>
            </p:cNvPr>
            <p:cNvSpPr/>
            <p:nvPr/>
          </p:nvSpPr>
          <p:spPr>
            <a:xfrm>
              <a:off x="10335217" y="1699230"/>
              <a:ext cx="952902" cy="2342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26 747 €</a:t>
              </a:r>
            </a:p>
          </p:txBody>
        </p:sp>
        <p:sp>
          <p:nvSpPr>
            <p:cNvPr id="35" name="Rectangle 34">
              <a:extLst>
                <a:ext uri="{FF2B5EF4-FFF2-40B4-BE49-F238E27FC236}">
                  <a16:creationId xmlns:a16="http://schemas.microsoft.com/office/drawing/2014/main" id="{7248EB80-F625-2D3E-BE94-020EA7FF0C56}"/>
                </a:ext>
              </a:extLst>
            </p:cNvPr>
            <p:cNvSpPr/>
            <p:nvPr/>
          </p:nvSpPr>
          <p:spPr>
            <a:xfrm>
              <a:off x="10018789" y="1248484"/>
              <a:ext cx="1585758" cy="867848"/>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fr-FR" sz="1200" dirty="0">
                  <a:solidFill>
                    <a:srgbClr val="002060"/>
                  </a:solidFill>
                </a:rPr>
                <a:t>France métropole</a:t>
              </a:r>
            </a:p>
          </p:txBody>
        </p:sp>
      </p:grpSp>
    </p:spTree>
    <p:extLst>
      <p:ext uri="{BB962C8B-B14F-4D97-AF65-F5344CB8AC3E}">
        <p14:creationId xmlns:p14="http://schemas.microsoft.com/office/powerpoint/2010/main" val="258562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240125"/>
            <a:ext cx="10515600" cy="481361"/>
          </a:xfrm>
        </p:spPr>
        <p:txBody>
          <a:bodyPr>
            <a:normAutofit fontScale="90000"/>
          </a:bodyPr>
          <a:lstStyle/>
          <a:p>
            <a:pPr algn="ctr"/>
            <a:r>
              <a:rPr lang="fr-FR" sz="3200" dirty="0">
                <a:solidFill>
                  <a:srgbClr val="002060"/>
                </a:solidFill>
              </a:rPr>
              <a:t>Estimation de l’impact sur les aides publiques au logement</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23</a:t>
            </a:fld>
            <a:endParaRPr lang="fr-F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273503" y="1095483"/>
            <a:ext cx="11644994" cy="4972808"/>
          </a:xfrm>
        </p:spPr>
        <p:txBody>
          <a:bodyPr>
            <a:normAutofit/>
          </a:bodyPr>
          <a:lstStyle/>
          <a:p>
            <a:pPr algn="just"/>
            <a:r>
              <a:rPr lang="fr-FR" sz="1400" dirty="0">
                <a:solidFill>
                  <a:srgbClr val="002060"/>
                </a:solidFill>
              </a:rPr>
              <a:t>Les logements étudiants conventionnés sont éligibles à l’aide personnalisée au logement (APL). Cette aide a des montants différents variant en fonction des niveaux de loyer, de la localisation et d’autres paramètres. Dans le parc privé, les logements choisis par les étudiants sont généralement éligibles à l’APL dont les montants tendent à être plus élevés qu’en logement social étudiant du fait de niveaux de loyer plus importants. De ce fait, un étudiant en logement social étudiant recevra moins d’APL que dans un logement privé, ce qui constitue un coût évité pour l’Etat que nous estimons ici. </a:t>
            </a:r>
          </a:p>
          <a:p>
            <a:pPr algn="just"/>
            <a:r>
              <a:rPr lang="fr-FR" sz="1400" dirty="0">
                <a:solidFill>
                  <a:srgbClr val="002060"/>
                </a:solidFill>
              </a:rPr>
              <a:t>Afin d’estimer cet impact, des simulations ont été réalisées sur le site de la CAF pour 2 différents types de logement : studio Crous conventionné (hors chambre U, ce type de logement est le plus semblable au logement social étudiant sur le site de la CAF) et studio privé. On suppose un profil étudiant boursier sans revenu, seul sans enfant. Cette estimation se base sur les villes principales de chaque région : Paris (IDF), Orléans (Centre-Val de Loire), Dijon (Bourgogne-Franche-Comté), Rouen (Normandie), Lille (Hauts-de-France), Strasbourg (Grand Est), Nantes (Pays de la Loire), Rennes (Bretagne), Bordeaux (Nouvelle-Aquitaine), Toulouse (Occitanie), Lyon (Auvergne-Rhône-Alpes), Marseille (PACA) et Ajaccio (Corse).</a:t>
            </a:r>
          </a:p>
          <a:p>
            <a:pPr algn="just"/>
            <a:r>
              <a:rPr lang="fr-FR" sz="1400" dirty="0">
                <a:solidFill>
                  <a:srgbClr val="002060"/>
                </a:solidFill>
              </a:rPr>
              <a:t>L’APL dans un logement étudiant conventionné (studio) est compris entre 169 € et 268 € mensuel. Dans un logement du parc privé, ce montant se situe entre 227 € et 268 € mais s’élève en majorité à 231 €.</a:t>
            </a:r>
          </a:p>
          <a:p>
            <a:pPr algn="just"/>
            <a:r>
              <a:rPr lang="fr-FR" sz="1400" dirty="0">
                <a:solidFill>
                  <a:srgbClr val="002060"/>
                </a:solidFill>
              </a:rPr>
              <a:t>On ne trouve pas de gains nets en Ile-de-France (autant d’APL dans les deux types de logement). En revanche, un logement social étudiant conventionné en Bourgogne-Franche-Comté permet d’éviter plus de 17 000 € (majoré) sur 30 ans à l’Etat par rapport à un logement du parc privé.</a:t>
            </a:r>
          </a:p>
          <a:p>
            <a:pPr algn="just"/>
            <a:r>
              <a:rPr lang="fr-FR" sz="1400" dirty="0">
                <a:solidFill>
                  <a:srgbClr val="002060"/>
                </a:solidFill>
              </a:rPr>
              <a:t>Dans la même logique que pour l’impact sur les loyers des étudiants, une moyenne nationale est calculée pour un logement social étudiant conventionné par rapport au parc privé (scénario 1) en pondérant par le nombre d’étudiants dans chaque région.</a:t>
            </a:r>
          </a:p>
          <a:p>
            <a:pPr algn="just"/>
            <a:endParaRPr lang="fr-FR" sz="1400" dirty="0">
              <a:solidFill>
                <a:srgbClr val="002060"/>
              </a:solidFill>
            </a:endParaRPr>
          </a:p>
          <a:p>
            <a:pPr algn="just"/>
            <a:r>
              <a:rPr lang="fr-FR" sz="1400" dirty="0">
                <a:solidFill>
                  <a:srgbClr val="002060"/>
                </a:solidFill>
              </a:rPr>
              <a:t>A noter que l’on ne considère pas cet impact dans le scénario 2 (au sein du domicile familial en contrefactuel) car le niveau de perte de l’APL pour le foyer familial lorsque le jeune quitte le domicile pour s’installer dans un logement étudiant est trop incertain et variable d’un foyer à l’autre. Ainsi, l’ampleur finale de cet impact est égale à la moyenne nationale calculée ci-dessus multipliée par la probabilité du scénario 1 contrefactuel (soit 60%). </a:t>
            </a:r>
            <a:r>
              <a:rPr lang="fr-FR" sz="1400" b="1" dirty="0">
                <a:solidFill>
                  <a:srgbClr val="002060"/>
                </a:solidFill>
              </a:rPr>
              <a:t>Un mécanisme similaire est appliqué pour l’ensemble des impacts : l’ampleur de l’impact est mesuré pour chaque scénario, puis un impact global est calculé basé sur la probabilité de chacun des scénarios</a:t>
            </a:r>
            <a:r>
              <a:rPr lang="fr-FR" sz="1400" dirty="0">
                <a:solidFill>
                  <a:srgbClr val="002060"/>
                </a:solidFill>
              </a:rPr>
              <a:t>.</a:t>
            </a:r>
          </a:p>
        </p:txBody>
      </p:sp>
    </p:spTree>
    <p:extLst>
      <p:ext uri="{BB962C8B-B14F-4D97-AF65-F5344CB8AC3E}">
        <p14:creationId xmlns:p14="http://schemas.microsoft.com/office/powerpoint/2010/main" val="40915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177521"/>
            <a:ext cx="10515600" cy="481361"/>
          </a:xfrm>
        </p:spPr>
        <p:txBody>
          <a:bodyPr>
            <a:normAutofit fontScale="90000"/>
          </a:bodyPr>
          <a:lstStyle/>
          <a:p>
            <a:pPr algn="ctr"/>
            <a:r>
              <a:rPr lang="fr-FR" sz="3200" dirty="0">
                <a:solidFill>
                  <a:srgbClr val="002060"/>
                </a:solidFill>
              </a:rPr>
              <a:t>Estimation de l’impact sur la réussite en licence : mécanismes 1/2</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24</a:t>
            </a:fld>
            <a:endParaRPr lang="fr-F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273503" y="724197"/>
            <a:ext cx="11644994" cy="5697468"/>
          </a:xfrm>
        </p:spPr>
        <p:txBody>
          <a:bodyPr>
            <a:normAutofit lnSpcReduction="10000"/>
          </a:bodyPr>
          <a:lstStyle/>
          <a:p>
            <a:pPr marL="0" indent="0" algn="just">
              <a:buNone/>
            </a:pPr>
            <a:r>
              <a:rPr lang="fr-FR" sz="1400" dirty="0">
                <a:solidFill>
                  <a:srgbClr val="002060"/>
                </a:solidFill>
              </a:rPr>
              <a:t>Pour bien comprendre le mécanisme derrière l’impact du logement social étudiant sur les chances de réussite dans l’enseignement supérieur, il convient de distinguer les 2 scénarios étudiés :</a:t>
            </a:r>
          </a:p>
          <a:p>
            <a:pPr marL="0" indent="0" algn="just">
              <a:buNone/>
            </a:pPr>
            <a:r>
              <a:rPr lang="fr-FR" sz="1400" b="1" dirty="0">
                <a:solidFill>
                  <a:srgbClr val="002060"/>
                </a:solidFill>
              </a:rPr>
              <a:t>1) Logement social étudiant vs parc privé </a:t>
            </a:r>
          </a:p>
          <a:p>
            <a:pPr marL="0" indent="0" algn="just">
              <a:buNone/>
            </a:pPr>
            <a:r>
              <a:rPr lang="fr-FR" sz="1400" dirty="0">
                <a:solidFill>
                  <a:srgbClr val="002060"/>
                </a:solidFill>
              </a:rPr>
              <a:t>Le logement social étudiant présente 3 avantages par rapport au parc privé susceptibles d’augmenter les chances de réussite pour l’étudiant  : </a:t>
            </a:r>
          </a:p>
          <a:p>
            <a:pPr algn="just">
              <a:buFontTx/>
              <a:buChar char="-"/>
            </a:pPr>
            <a:r>
              <a:rPr lang="fr-FR" sz="1300" u="sng" dirty="0">
                <a:solidFill>
                  <a:srgbClr val="002060"/>
                </a:solidFill>
              </a:rPr>
              <a:t>Loyer plus bas </a:t>
            </a:r>
            <a:r>
              <a:rPr lang="fr-FR" sz="1300" dirty="0">
                <a:solidFill>
                  <a:srgbClr val="002060"/>
                </a:solidFill>
              </a:rPr>
              <a:t>: </a:t>
            </a:r>
          </a:p>
          <a:p>
            <a:pPr marL="0" indent="0" algn="just">
              <a:lnSpc>
                <a:spcPct val="100000"/>
              </a:lnSpc>
              <a:spcBef>
                <a:spcPts val="0"/>
              </a:spcBef>
              <a:buNone/>
            </a:pPr>
            <a:r>
              <a:rPr lang="fr-FR" sz="1200" dirty="0">
                <a:solidFill>
                  <a:srgbClr val="002060"/>
                </a:solidFill>
              </a:rPr>
              <a:t>Dans la mesure où le pouvoir d’achat de l’étudiant augmente, cela entraine une nécessité moindre de travailler à côté des études. D’après l’observatoire de la vie étudiante*, les étudiants vivant en résidence universitaire travaillent moins à côté de leurs études (26% contre 33,4% des cohabitants et 33,9% des étudiants dans le parc privé). On observe ainsi que les résidences étudiantes permettent de diminuer le recours à un travail. </a:t>
            </a:r>
          </a:p>
          <a:p>
            <a:pPr marL="0" indent="0" algn="just">
              <a:lnSpc>
                <a:spcPct val="100000"/>
              </a:lnSpc>
              <a:spcBef>
                <a:spcPts val="0"/>
              </a:spcBef>
              <a:buNone/>
            </a:pPr>
            <a:r>
              <a:rPr lang="fr-FR" sz="1200" dirty="0">
                <a:solidFill>
                  <a:srgbClr val="002060"/>
                </a:solidFill>
              </a:rPr>
              <a:t>Le lien entre le travail étudiant et la réussite a été amplement étudié par la littérature académique. De nombreux auteurs établissent un lien causal négatif entre le travail étudiant et leur réussite surtout à partir d’un seuil établi d’environ 15h à 20h de travail hebdomadaire. Les auteurs Pike et al. (2008) ainsi que </a:t>
            </a:r>
            <a:r>
              <a:rPr lang="fr-FR" sz="1200" dirty="0" err="1">
                <a:solidFill>
                  <a:srgbClr val="002060"/>
                </a:solidFill>
              </a:rPr>
              <a:t>Dundes</a:t>
            </a:r>
            <a:r>
              <a:rPr lang="fr-FR" sz="1200" dirty="0">
                <a:solidFill>
                  <a:srgbClr val="002060"/>
                </a:solidFill>
              </a:rPr>
              <a:t> et al. (2006), </a:t>
            </a:r>
            <a:r>
              <a:rPr lang="fr-FR" sz="1200" dirty="0" err="1">
                <a:solidFill>
                  <a:srgbClr val="002060"/>
                </a:solidFill>
              </a:rPr>
              <a:t>Orszag</a:t>
            </a:r>
            <a:r>
              <a:rPr lang="fr-FR" sz="1200" dirty="0">
                <a:solidFill>
                  <a:srgbClr val="002060"/>
                </a:solidFill>
              </a:rPr>
              <a:t>, </a:t>
            </a:r>
            <a:r>
              <a:rPr lang="fr-FR" sz="1200" dirty="0" err="1">
                <a:solidFill>
                  <a:srgbClr val="002060"/>
                </a:solidFill>
              </a:rPr>
              <a:t>Orszag</a:t>
            </a:r>
            <a:r>
              <a:rPr lang="fr-FR" sz="1200" dirty="0">
                <a:solidFill>
                  <a:srgbClr val="002060"/>
                </a:solidFill>
              </a:rPr>
              <a:t> and </a:t>
            </a:r>
            <a:r>
              <a:rPr lang="fr-FR" sz="1200" dirty="0" err="1">
                <a:solidFill>
                  <a:srgbClr val="002060"/>
                </a:solidFill>
              </a:rPr>
              <a:t>Whitmore</a:t>
            </a:r>
            <a:r>
              <a:rPr lang="fr-FR" sz="1200" dirty="0">
                <a:solidFill>
                  <a:srgbClr val="002060"/>
                </a:solidFill>
              </a:rPr>
              <a:t> (2001), </a:t>
            </a:r>
            <a:r>
              <a:rPr lang="fr-FR" sz="1200" dirty="0" err="1">
                <a:solidFill>
                  <a:srgbClr val="002060"/>
                </a:solidFill>
              </a:rPr>
              <a:t>Kuh</a:t>
            </a:r>
            <a:r>
              <a:rPr lang="fr-FR" sz="1200" dirty="0">
                <a:solidFill>
                  <a:srgbClr val="002060"/>
                </a:solidFill>
              </a:rPr>
              <a:t> et al. (2007) établissent par exemple un écart de réussite significatif entre les personnes travaillant 20h et plus et celles travaillant moins. Par ailleurs l’OVE souligne que 31% des étudiants travaillant affirment que leur travail a un impact négatif sur leur résultat d’études et jusqu’à 45% indiquent que ce travail est une source de stress et de tension. L’enquête observe également que les étudiants de milieux défavorisés travaillent plus que les autres (34,5% contre 30,1% des étudiants enfants de cadre). Bien que les étudiants en résidence (notamment en logement social étudiant) continuent généralement de travailler, le niveau de loyer plus bas permet de diminuer le nombre d’heures nécessaires pour financer leurs études, particulièrement dans les régions hors Ile-de-France. Dans la mesure où le travail étudiant a un effet négatif avéré sur les chances de réussite, </a:t>
            </a:r>
            <a:r>
              <a:rPr lang="fr-FR" sz="1200" b="1" dirty="0">
                <a:solidFill>
                  <a:srgbClr val="002060"/>
                </a:solidFill>
              </a:rPr>
              <a:t>on peut ainsi affirmer que le logement social étudiant contribue à diminuer les écarts de chance de réussite entre les étudiants de catégories défavorisée et favorisée</a:t>
            </a:r>
            <a:r>
              <a:rPr lang="fr-FR" sz="1200" dirty="0">
                <a:solidFill>
                  <a:srgbClr val="002060"/>
                </a:solidFill>
              </a:rPr>
              <a:t>.  </a:t>
            </a:r>
          </a:p>
          <a:p>
            <a:pPr algn="just">
              <a:buFontTx/>
              <a:buChar char="-"/>
            </a:pPr>
            <a:r>
              <a:rPr lang="fr-FR" sz="1300" u="sng" dirty="0">
                <a:solidFill>
                  <a:srgbClr val="002060"/>
                </a:solidFill>
              </a:rPr>
              <a:t>Proximité des campus </a:t>
            </a:r>
            <a:r>
              <a:rPr lang="fr-FR" sz="1300" dirty="0">
                <a:solidFill>
                  <a:srgbClr val="002060"/>
                </a:solidFill>
              </a:rPr>
              <a:t>: </a:t>
            </a:r>
          </a:p>
          <a:p>
            <a:pPr marL="0" indent="0" algn="just">
              <a:lnSpc>
                <a:spcPct val="100000"/>
              </a:lnSpc>
              <a:spcBef>
                <a:spcPts val="0"/>
              </a:spcBef>
              <a:buNone/>
            </a:pPr>
            <a:r>
              <a:rPr lang="fr-FR" sz="1200" dirty="0">
                <a:solidFill>
                  <a:srgbClr val="002060"/>
                </a:solidFill>
              </a:rPr>
              <a:t>En Ile-de-France, l’offre de formation est si importante que les priorités de certains bailleurs sociaux en matière de localisation ne reposent pas sur la proximité directe avec des écoles mais surtout sur l’offre de transport autour de la résidence. D’autres bailleurs cherchent à construire leurs résidences à moins de 30 minutes d’un site universitaire. On devrait ainsi obtenir des temps de trajet similaires au parc privé. Cependant, la proximité avec des campus est plus envisageable dans le reste de la France. On peut penser qu’un étudiant se logeant dans le privé va plus ou moins s’approcher des campus en fonction de ses ressources financières. Les résidences étudiantes HLM ont ainsi un rôle à jouer en région pour rapprocher les étudiants précaires des campus et ainsi rééquilibrer les temps de trajet avec les étudiants issus d’un milieu plus favorisé. </a:t>
            </a:r>
            <a:r>
              <a:rPr lang="fr-FR" sz="1200" dirty="0" err="1">
                <a:solidFill>
                  <a:srgbClr val="002060"/>
                </a:solidFill>
              </a:rPr>
              <a:t>Kobus</a:t>
            </a:r>
            <a:r>
              <a:rPr lang="fr-FR" sz="1200" dirty="0">
                <a:solidFill>
                  <a:srgbClr val="002060"/>
                </a:solidFill>
              </a:rPr>
              <a:t> et al. (2015) montre par ailleurs dans une étude réalisée aux Pays-Bas une diminution forte et statistiquement significative des notes moyennes des étudiants avec le temps de trajet. </a:t>
            </a:r>
            <a:r>
              <a:rPr lang="fr-FR" sz="1200" b="1" dirty="0">
                <a:solidFill>
                  <a:srgbClr val="002060"/>
                </a:solidFill>
              </a:rPr>
              <a:t>On assiste ainsi à un rééquilibrage des chances de réussite permises par le logement social étudiant</a:t>
            </a:r>
            <a:r>
              <a:rPr lang="fr-FR" sz="1200" dirty="0">
                <a:solidFill>
                  <a:srgbClr val="002060"/>
                </a:solidFill>
              </a:rPr>
              <a:t>.</a:t>
            </a:r>
          </a:p>
          <a:p>
            <a:pPr algn="just">
              <a:buFontTx/>
              <a:buChar char="-"/>
            </a:pPr>
            <a:r>
              <a:rPr lang="fr-FR" sz="1300" u="sng" dirty="0">
                <a:solidFill>
                  <a:srgbClr val="002060"/>
                </a:solidFill>
              </a:rPr>
              <a:t>Cadre de vie </a:t>
            </a:r>
            <a:r>
              <a:rPr lang="fr-FR" sz="1300" dirty="0">
                <a:solidFill>
                  <a:srgbClr val="002060"/>
                </a:solidFill>
              </a:rPr>
              <a:t>:</a:t>
            </a:r>
          </a:p>
          <a:p>
            <a:pPr marL="0" indent="0" algn="just">
              <a:lnSpc>
                <a:spcPct val="100000"/>
              </a:lnSpc>
              <a:spcBef>
                <a:spcPts val="0"/>
              </a:spcBef>
              <a:buNone/>
            </a:pPr>
            <a:r>
              <a:rPr lang="fr-FR" sz="1200" dirty="0">
                <a:solidFill>
                  <a:srgbClr val="002060"/>
                </a:solidFill>
              </a:rPr>
              <a:t>L’environnement de l’étudiant joue également son importance. Les résidences étudiantes mettent à disposition des services et des logements adaptés à la vie étudiante (bureaux, salles de travail, laverie, foyer étudiant…), et en bon état, ce qui n’est pas toujours le cas des logements du parc privé. Une étude sud-africaine (</a:t>
            </a:r>
            <a:r>
              <a:rPr lang="fr-FR" sz="1200" dirty="0" err="1">
                <a:solidFill>
                  <a:srgbClr val="002060"/>
                </a:solidFill>
              </a:rPr>
              <a:t>Magedi</a:t>
            </a:r>
            <a:r>
              <a:rPr lang="fr-FR" sz="1200" dirty="0">
                <a:solidFill>
                  <a:srgbClr val="002060"/>
                </a:solidFill>
              </a:rPr>
              <a:t> &amp; </a:t>
            </a:r>
            <a:r>
              <a:rPr lang="fr-FR" sz="1200" dirty="0" err="1">
                <a:solidFill>
                  <a:srgbClr val="002060"/>
                </a:solidFill>
              </a:rPr>
              <a:t>Rakgogo</a:t>
            </a:r>
            <a:r>
              <a:rPr lang="fr-FR" sz="1200" dirty="0">
                <a:solidFill>
                  <a:srgbClr val="002060"/>
                </a:solidFill>
              </a:rPr>
              <a:t>, 2022) met en avant de plus grandes chances de réussite pour les étudiants vivant dans des résidences sur le campus. Si les résidences étudiantes en France ne sont pas nécessairement dans les campus, ces études expliquent que la raison de tels résultats repose notamment sur l’environnement des résidences étudiantes dédié à l’apprentissage ainsi que sur de meilleures relations sociales avec les autres étudiants, ce qui s’appliquent également pour les logements sociaux étudiants en France, </a:t>
            </a:r>
            <a:r>
              <a:rPr lang="fr-FR" sz="1200" b="1" dirty="0">
                <a:solidFill>
                  <a:srgbClr val="002060"/>
                </a:solidFill>
              </a:rPr>
              <a:t>favorisant également les chances de réussite des étudiants</a:t>
            </a:r>
            <a:r>
              <a:rPr lang="fr-FR" sz="1200" dirty="0">
                <a:solidFill>
                  <a:srgbClr val="002060"/>
                </a:solidFill>
              </a:rPr>
              <a:t>.</a:t>
            </a:r>
          </a:p>
        </p:txBody>
      </p:sp>
      <p:sp>
        <p:nvSpPr>
          <p:cNvPr id="3" name="Espace réservé du contenu 2">
            <a:extLst>
              <a:ext uri="{FF2B5EF4-FFF2-40B4-BE49-F238E27FC236}">
                <a16:creationId xmlns:a16="http://schemas.microsoft.com/office/drawing/2014/main" id="{C184FBDA-E9AC-C0E3-65F0-B3674343AEAE}"/>
              </a:ext>
            </a:extLst>
          </p:cNvPr>
          <p:cNvSpPr txBox="1">
            <a:spLocks/>
          </p:cNvSpPr>
          <p:nvPr/>
        </p:nvSpPr>
        <p:spPr>
          <a:xfrm>
            <a:off x="110230" y="6538912"/>
            <a:ext cx="6094503" cy="278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fr-FR" sz="800" dirty="0">
                <a:solidFill>
                  <a:srgbClr val="002060"/>
                </a:solidFill>
              </a:rPr>
              <a:t>*Etude de l’OVE (2020) : </a:t>
            </a:r>
            <a:r>
              <a:rPr lang="fr-FR" sz="800" dirty="0">
                <a:solidFill>
                  <a:srgbClr val="002060"/>
                </a:solidFill>
                <a:hlinkClick r:id="rId3"/>
              </a:rPr>
              <a:t>http://www.ove-national.education.fr/wp-content/uploads/2021/12/Fiche-CDV2020-Activite-remuneree.pdf</a:t>
            </a:r>
            <a:r>
              <a:rPr lang="fr-FR" sz="800" dirty="0">
                <a:solidFill>
                  <a:srgbClr val="002060"/>
                </a:solidFill>
              </a:rPr>
              <a:t> </a:t>
            </a:r>
          </a:p>
        </p:txBody>
      </p:sp>
    </p:spTree>
    <p:extLst>
      <p:ext uri="{BB962C8B-B14F-4D97-AF65-F5344CB8AC3E}">
        <p14:creationId xmlns:p14="http://schemas.microsoft.com/office/powerpoint/2010/main" val="340003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169386"/>
            <a:ext cx="10515600" cy="481361"/>
          </a:xfrm>
        </p:spPr>
        <p:txBody>
          <a:bodyPr>
            <a:normAutofit fontScale="90000"/>
          </a:bodyPr>
          <a:lstStyle/>
          <a:p>
            <a:pPr algn="ctr"/>
            <a:r>
              <a:rPr lang="fr-FR" sz="3200" dirty="0">
                <a:solidFill>
                  <a:srgbClr val="002060"/>
                </a:solidFill>
              </a:rPr>
              <a:t>Estimation de l’impact sur la réussite en licence : mécanismes 2/2</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25</a:t>
            </a:fld>
            <a:endParaRPr lang="fr-F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273503" y="1143712"/>
            <a:ext cx="11644994" cy="4799887"/>
          </a:xfrm>
        </p:spPr>
        <p:txBody>
          <a:bodyPr>
            <a:normAutofit/>
          </a:bodyPr>
          <a:lstStyle/>
          <a:p>
            <a:pPr marL="0" indent="0" algn="just">
              <a:buNone/>
            </a:pPr>
            <a:r>
              <a:rPr lang="fr-FR" sz="1400" b="1" dirty="0">
                <a:solidFill>
                  <a:srgbClr val="002060"/>
                </a:solidFill>
              </a:rPr>
              <a:t>2) Logement social étudiant vs domicile familial</a:t>
            </a:r>
          </a:p>
          <a:p>
            <a:pPr marL="0" indent="0" algn="just">
              <a:buNone/>
            </a:pPr>
            <a:r>
              <a:rPr lang="fr-FR" sz="1400" dirty="0">
                <a:solidFill>
                  <a:srgbClr val="002060"/>
                </a:solidFill>
              </a:rPr>
              <a:t>Le logement social étudiant présente 2 avantages par rapport au domicile familial susceptibles d’augmenter les chances de réussite pour l’étudiant  : </a:t>
            </a:r>
          </a:p>
          <a:p>
            <a:pPr algn="just">
              <a:buFontTx/>
              <a:buChar char="-"/>
            </a:pPr>
            <a:r>
              <a:rPr lang="fr-FR" sz="1400" u="sng" dirty="0">
                <a:solidFill>
                  <a:srgbClr val="002060"/>
                </a:solidFill>
              </a:rPr>
              <a:t>Proximité des campus </a:t>
            </a:r>
            <a:r>
              <a:rPr lang="fr-FR" sz="1400" dirty="0">
                <a:solidFill>
                  <a:srgbClr val="002060"/>
                </a:solidFill>
              </a:rPr>
              <a:t>: </a:t>
            </a:r>
          </a:p>
          <a:p>
            <a:pPr marL="0" indent="0" algn="just">
              <a:lnSpc>
                <a:spcPct val="100000"/>
              </a:lnSpc>
              <a:spcBef>
                <a:spcPts val="0"/>
              </a:spcBef>
              <a:buNone/>
            </a:pPr>
            <a:r>
              <a:rPr lang="fr-FR" sz="1300" dirty="0">
                <a:solidFill>
                  <a:srgbClr val="002060"/>
                </a:solidFill>
              </a:rPr>
              <a:t>En Ile-de-France, l’offre de formation est si importante que les priorités de certains bailleurs sociaux en matière de localisation ne reposent pas sur la proximité directe avec des écoles mais surtout sur l’offre de transport autour de la résidence. D’autres bailleurs cherchent à construire leurs résidences à moins de 30 minutes d’un site universitaire. Cependant, le domicile familial se situe bien plus loin en moyenne (47 minutes de trajet d’après l’OVE, contre 30 minutes pour ces bailleurs sociaux). L’enquête de l’OVE montre également que parmi les étudiants issus des catégories populaires, 29% vivent dans le privé et 37,6% chez leurs parents contre seulement 30,1% pour les étudiants issus des catégories supérieures qui vivent en majorité dans le privé (34,2%). Cela signifie que ces derniers vivent en moyenne plus près des universités et subissent donc moins des temps de trajet longs qui représentent un coût d’opportunité important durant lequel l’étudiant ne peut étudier ainsi qu’une source de fatigue supplémentaire. </a:t>
            </a:r>
            <a:r>
              <a:rPr lang="fr-FR" sz="1300" dirty="0" err="1">
                <a:solidFill>
                  <a:srgbClr val="002060"/>
                </a:solidFill>
              </a:rPr>
              <a:t>Kobus</a:t>
            </a:r>
            <a:r>
              <a:rPr lang="fr-FR" sz="1300" dirty="0">
                <a:solidFill>
                  <a:srgbClr val="002060"/>
                </a:solidFill>
              </a:rPr>
              <a:t> et al. (2015) montre par ailleurs dans une étude réalisée aux Pays-Bas une diminution forte et statistiquement significative des notes moyennes des étudiants avec le temps de trajet. </a:t>
            </a:r>
            <a:r>
              <a:rPr lang="fr-FR" sz="1300" b="1" dirty="0">
                <a:solidFill>
                  <a:srgbClr val="002060"/>
                </a:solidFill>
              </a:rPr>
              <a:t>On assiste ainsi à un rééquilibrage des temps de trajet entre les catégories socio-économiques permis par le logement social étudiant (particulièrement en région, </a:t>
            </a:r>
            <a:r>
              <a:rPr lang="fr-FR" sz="1300" b="1" i="1" dirty="0">
                <a:solidFill>
                  <a:srgbClr val="002060"/>
                </a:solidFill>
              </a:rPr>
              <a:t>cf. </a:t>
            </a:r>
            <a:r>
              <a:rPr lang="fr-FR" sz="1300" b="1" dirty="0">
                <a:solidFill>
                  <a:srgbClr val="002060"/>
                </a:solidFill>
              </a:rPr>
              <a:t>slide précédent) et donc des chances de réussite</a:t>
            </a:r>
            <a:r>
              <a:rPr lang="fr-FR" sz="1300" dirty="0">
                <a:solidFill>
                  <a:srgbClr val="002060"/>
                </a:solidFill>
              </a:rPr>
              <a:t>.</a:t>
            </a:r>
          </a:p>
          <a:p>
            <a:pPr algn="just">
              <a:buFontTx/>
              <a:buChar char="-"/>
            </a:pPr>
            <a:r>
              <a:rPr lang="fr-FR" sz="1400" u="sng" dirty="0">
                <a:solidFill>
                  <a:srgbClr val="002060"/>
                </a:solidFill>
              </a:rPr>
              <a:t>Cadre de vie </a:t>
            </a:r>
            <a:r>
              <a:rPr lang="fr-FR" sz="1400" dirty="0">
                <a:solidFill>
                  <a:srgbClr val="002060"/>
                </a:solidFill>
              </a:rPr>
              <a:t>: </a:t>
            </a:r>
          </a:p>
          <a:p>
            <a:pPr marL="0" indent="0" algn="just">
              <a:lnSpc>
                <a:spcPct val="100000"/>
              </a:lnSpc>
              <a:spcBef>
                <a:spcPts val="0"/>
              </a:spcBef>
              <a:buNone/>
            </a:pPr>
            <a:r>
              <a:rPr lang="fr-FR" sz="1300" dirty="0">
                <a:solidFill>
                  <a:srgbClr val="002060"/>
                </a:solidFill>
              </a:rPr>
              <a:t>Tout comme le scénario 1, l’environnement de l’étudiant joue également son importance. Les résidences étudiantes mettent à disposition des services et des logements adaptés à la vie étudiante (bureaux, salles de travail, laverie, foyer étudiant…) ce qui n’est pas le cas au sein du domicile familial bien que le confort puisse être plus important. Une étude sud-africaine (</a:t>
            </a:r>
            <a:r>
              <a:rPr lang="fr-FR" sz="1300" dirty="0" err="1">
                <a:solidFill>
                  <a:srgbClr val="002060"/>
                </a:solidFill>
              </a:rPr>
              <a:t>Magedi</a:t>
            </a:r>
            <a:r>
              <a:rPr lang="fr-FR" sz="1300" dirty="0">
                <a:solidFill>
                  <a:srgbClr val="002060"/>
                </a:solidFill>
              </a:rPr>
              <a:t> &amp; </a:t>
            </a:r>
            <a:r>
              <a:rPr lang="fr-FR" sz="1300" dirty="0" err="1">
                <a:solidFill>
                  <a:srgbClr val="002060"/>
                </a:solidFill>
              </a:rPr>
              <a:t>Rakgogo</a:t>
            </a:r>
            <a:r>
              <a:rPr lang="fr-FR" sz="1300" dirty="0">
                <a:solidFill>
                  <a:srgbClr val="002060"/>
                </a:solidFill>
              </a:rPr>
              <a:t>, 2022) met en avant de plus grandes chances de réussite pour les étudiants vivant dans des résidences sur le campus. Si les résidences étudiantes en France ne sont pas nécessairement dans les campus, ces études expliquent que la raison de tels résultats repose notamment sur l’environnement des résidences étudiantes dédié à l’apprentissage ainsi que sur de meilleures relations sociales avec les autres étudiants. </a:t>
            </a:r>
            <a:r>
              <a:rPr lang="fr-FR" sz="1300" dirty="0" err="1">
                <a:solidFill>
                  <a:srgbClr val="002060"/>
                </a:solidFill>
              </a:rPr>
              <a:t>Timmons</a:t>
            </a:r>
            <a:r>
              <a:rPr lang="fr-FR" sz="1300" dirty="0">
                <a:solidFill>
                  <a:srgbClr val="002060"/>
                </a:solidFill>
              </a:rPr>
              <a:t> (2014) montre notamment dans une étude que le niveau d’esprit critique était plus faible chez des étudiants qui vivent avec leurs parents et restent moins avec des amis par rapport aux autres étudiants. Ces raisonnements relatifs à l’environnement de l’étudiant s’appliquent également pour les logements sociaux étudiants en France, et </a:t>
            </a:r>
            <a:r>
              <a:rPr lang="fr-FR" sz="1300" b="1" dirty="0">
                <a:solidFill>
                  <a:srgbClr val="002060"/>
                </a:solidFill>
              </a:rPr>
              <a:t>sont aussi à l’origine de plus grandes chances de réussite des étudiants</a:t>
            </a:r>
            <a:r>
              <a:rPr lang="fr-FR" sz="1300" dirty="0">
                <a:solidFill>
                  <a:srgbClr val="002060"/>
                </a:solidFill>
              </a:rPr>
              <a:t>.</a:t>
            </a:r>
          </a:p>
        </p:txBody>
      </p:sp>
    </p:spTree>
    <p:extLst>
      <p:ext uri="{BB962C8B-B14F-4D97-AF65-F5344CB8AC3E}">
        <p14:creationId xmlns:p14="http://schemas.microsoft.com/office/powerpoint/2010/main" val="376563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F45C4-B075-6A69-A6EA-9564C31626A5}"/>
              </a:ext>
            </a:extLst>
          </p:cNvPr>
          <p:cNvSpPr>
            <a:spLocks noGrp="1"/>
          </p:cNvSpPr>
          <p:nvPr>
            <p:ph type="title"/>
          </p:nvPr>
        </p:nvSpPr>
        <p:spPr>
          <a:xfrm>
            <a:off x="838200" y="240125"/>
            <a:ext cx="10515600" cy="481361"/>
          </a:xfrm>
        </p:spPr>
        <p:txBody>
          <a:bodyPr>
            <a:normAutofit fontScale="90000"/>
          </a:bodyPr>
          <a:lstStyle/>
          <a:p>
            <a:pPr algn="ctr"/>
            <a:r>
              <a:rPr lang="fr-FR" sz="3200" dirty="0">
                <a:solidFill>
                  <a:srgbClr val="002060"/>
                </a:solidFill>
              </a:rPr>
              <a:t>Estimation de l’impact sur la réussite en licence : calculs</a:t>
            </a:r>
          </a:p>
        </p:txBody>
      </p:sp>
      <p:sp>
        <p:nvSpPr>
          <p:cNvPr id="4" name="Espace réservé du numéro de diapositive 3">
            <a:extLst>
              <a:ext uri="{FF2B5EF4-FFF2-40B4-BE49-F238E27FC236}">
                <a16:creationId xmlns:a16="http://schemas.microsoft.com/office/drawing/2014/main" id="{4B9B7A96-B1B4-463A-AE21-1F2FC9FD8E1A}"/>
              </a:ext>
            </a:extLst>
          </p:cNvPr>
          <p:cNvSpPr>
            <a:spLocks noGrp="1"/>
          </p:cNvSpPr>
          <p:nvPr>
            <p:ph type="sldNum" sz="quarter" idx="12"/>
          </p:nvPr>
        </p:nvSpPr>
        <p:spPr/>
        <p:txBody>
          <a:bodyPr/>
          <a:lstStyle/>
          <a:p>
            <a:fld id="{3797124D-110B-40F6-AD5D-61A9D620943F}" type="slidenum">
              <a:rPr lang="fr-FR" smtClean="0"/>
              <a:t>26</a:t>
            </a:fld>
            <a:endParaRPr lang="fr-FR"/>
          </a:p>
        </p:txBody>
      </p:sp>
      <p:sp>
        <p:nvSpPr>
          <p:cNvPr id="38" name="Espace réservé du contenu 2">
            <a:extLst>
              <a:ext uri="{FF2B5EF4-FFF2-40B4-BE49-F238E27FC236}">
                <a16:creationId xmlns:a16="http://schemas.microsoft.com/office/drawing/2014/main" id="{0942656B-FFAA-F4F9-9C12-7FF19CE4A760}"/>
              </a:ext>
            </a:extLst>
          </p:cNvPr>
          <p:cNvSpPr>
            <a:spLocks noGrp="1"/>
          </p:cNvSpPr>
          <p:nvPr>
            <p:ph idx="1"/>
          </p:nvPr>
        </p:nvSpPr>
        <p:spPr>
          <a:xfrm>
            <a:off x="273503" y="1087655"/>
            <a:ext cx="7590337" cy="5633820"/>
          </a:xfrm>
        </p:spPr>
        <p:txBody>
          <a:bodyPr>
            <a:normAutofit fontScale="92500" lnSpcReduction="10000"/>
          </a:bodyPr>
          <a:lstStyle/>
          <a:p>
            <a:pPr algn="just"/>
            <a:r>
              <a:rPr lang="fr-FR" sz="1400" dirty="0">
                <a:solidFill>
                  <a:srgbClr val="002060"/>
                </a:solidFill>
              </a:rPr>
              <a:t>Une étude du MESRI (voir ci-contre) montre que les taux de réussite en licence sont variables en fonction de l’origine socio-économique des étudiants. En revanche, ce facteur n’influence pas de manière significative les chances de réussite en master. Nous avons pu voir ci-avant que les logements sociaux étudiants réduisent les inégalités des chances en proposant des logements accessibles (diminuant le besoin de travailler à côté des études), à proximité des campus ou des transports et avec un cadre de vie adaptée à l’étudiant, ce qui n’est pas le cas du parc privé et du domicile familial (pour lequel les étudiants défavorisés ont plus recours). Il parait ainsi clair que </a:t>
            </a:r>
            <a:r>
              <a:rPr lang="fr-FR" sz="1400" b="1" dirty="0">
                <a:solidFill>
                  <a:srgbClr val="002060"/>
                </a:solidFill>
              </a:rPr>
              <a:t>le logement social étudiant permet de réduire significativement l’écart de réussite entre les étudiants des catégories défavorisées et favorisées</a:t>
            </a:r>
            <a:r>
              <a:rPr lang="fr-FR" sz="1400" dirty="0">
                <a:solidFill>
                  <a:srgbClr val="002060"/>
                </a:solidFill>
              </a:rPr>
              <a:t>.</a:t>
            </a:r>
          </a:p>
          <a:p>
            <a:pPr algn="just"/>
            <a:r>
              <a:rPr lang="fr-FR" sz="1400" dirty="0">
                <a:solidFill>
                  <a:srgbClr val="002060"/>
                </a:solidFill>
              </a:rPr>
              <a:t>L’estimation quantifiée de cette réduction d’écart est rendue complexe dans la mesure où il n’existe pas, à notre connaissance, de recherches académiques permettant de mesurer l’impact des résidences étudiantes sur les chances d’obtention de diplôme. A partir des mécanismes décrits ci-avant s’appuyant sur la littérature académique, nous posons </a:t>
            </a:r>
            <a:r>
              <a:rPr lang="fr-FR" sz="1400" b="1" dirty="0">
                <a:solidFill>
                  <a:srgbClr val="002060"/>
                </a:solidFill>
              </a:rPr>
              <a:t>l’hypothèse d’une réduction de l’écart entre les taux de réussite en licence en 3 ans de l’ordre de 80%, </a:t>
            </a:r>
            <a:r>
              <a:rPr lang="fr-FR" sz="1400" dirty="0">
                <a:solidFill>
                  <a:srgbClr val="002060"/>
                </a:solidFill>
              </a:rPr>
              <a:t>et en particulier :</a:t>
            </a:r>
          </a:p>
          <a:p>
            <a:pPr lvl="1" algn="just">
              <a:buFont typeface="Wingdings" panose="05000000000000000000" pitchFamily="2" charset="2"/>
              <a:buChar char="Ø"/>
            </a:pPr>
            <a:r>
              <a:rPr lang="fr-FR" sz="1200" dirty="0">
                <a:solidFill>
                  <a:srgbClr val="002060"/>
                </a:solidFill>
              </a:rPr>
              <a:t>Une réduction de 80% de la différence entre les taux de réussite des étudiants d’origine </a:t>
            </a:r>
            <a:r>
              <a:rPr lang="fr-FR" sz="1200" u="sng" dirty="0">
                <a:solidFill>
                  <a:srgbClr val="002060"/>
                </a:solidFill>
              </a:rPr>
              <a:t>assez</a:t>
            </a:r>
            <a:r>
              <a:rPr lang="fr-FR" sz="1200" dirty="0">
                <a:solidFill>
                  <a:srgbClr val="002060"/>
                </a:solidFill>
              </a:rPr>
              <a:t> défavorisée et des étudiants d’origine très favorisée, par rapport aux scénarios 1 et 2 (« assez défavorisée » car étudiants au profil différent – boursiers et non boursiers)</a:t>
            </a:r>
          </a:p>
          <a:p>
            <a:pPr algn="just"/>
            <a:r>
              <a:rPr lang="fr-FR" sz="1400" dirty="0">
                <a:solidFill>
                  <a:srgbClr val="002060"/>
                </a:solidFill>
              </a:rPr>
              <a:t>A noter que nous ne supposons pas une réduction de l’écart de l’ordre de 100% car le logement étudiant ne peut effacer l’ensemble des inégalités des chances (meilleure éducation des parents dans les classes favorisées plus susceptibles d’aider un étudiant pendant ses études, meilleur réseau pour trouver des stages cohérents avec les études, meilleures ressources – matériel, professeur particulier…)</a:t>
            </a:r>
          </a:p>
          <a:p>
            <a:pPr algn="just"/>
            <a:r>
              <a:rPr lang="fr-FR" sz="1400" dirty="0">
                <a:solidFill>
                  <a:srgbClr val="002060"/>
                </a:solidFill>
              </a:rPr>
              <a:t>On obtient ainsi </a:t>
            </a:r>
            <a:r>
              <a:rPr lang="fr-FR" sz="1400" b="1" dirty="0">
                <a:solidFill>
                  <a:srgbClr val="002060"/>
                </a:solidFill>
              </a:rPr>
              <a:t>en contrefactuel un taux de réussite de 28,8%. Avec le logement social étudiant </a:t>
            </a:r>
            <a:r>
              <a:rPr lang="fr-FR" sz="1400" dirty="0">
                <a:solidFill>
                  <a:srgbClr val="002060"/>
                </a:solidFill>
              </a:rPr>
              <a:t>(situation réelle), </a:t>
            </a:r>
            <a:r>
              <a:rPr lang="fr-FR" sz="1400" b="1" dirty="0">
                <a:solidFill>
                  <a:srgbClr val="002060"/>
                </a:solidFill>
              </a:rPr>
              <a:t>les chances de réussite pour les étudiants sont de </a:t>
            </a:r>
            <a:r>
              <a:rPr lang="fr-FR" sz="1400" b="1" i="1" dirty="0">
                <a:solidFill>
                  <a:srgbClr val="002060"/>
                </a:solidFill>
              </a:rPr>
              <a:t>28,8% + (37% - 28,8%) x 80% = 35,4%</a:t>
            </a:r>
            <a:r>
              <a:rPr lang="fr-FR" sz="1400" b="1" dirty="0">
                <a:solidFill>
                  <a:srgbClr val="002060"/>
                </a:solidFill>
              </a:rPr>
              <a:t>. </a:t>
            </a:r>
            <a:r>
              <a:rPr lang="fr-FR" sz="1400" dirty="0">
                <a:solidFill>
                  <a:srgbClr val="002060"/>
                </a:solidFill>
              </a:rPr>
              <a:t>On observe ainsi le « rattrapage » de la catégorie assez défavorisée sur la catégorie d’étudiants très favorisée. A noter que l’on ne suppose pas que les étudiants sont issus de la classe défavorisée. En effet, les entretiens menés avec des professionnels du secteur du logement social ont montré que les résidences HLM étudiantes n’accueillent pas majoritairement des étudiants boursiers. Les conditions de ressources (PLS ou PLUS) basées sur le revenu de l’étudiant, et non des parents, rendent possible l’accès à des étudiants non-boursiers et le niveau des loyers est tout de même plus élevé que dans les Cités U du CROUS à vocation très sociale. On observe ainsi des profils plutôt variés. Cependant, on peut penser que les classes favorisées auront plutôt recours au parc privé. </a:t>
            </a:r>
            <a:r>
              <a:rPr lang="fr-FR" sz="1400" b="1" dirty="0">
                <a:solidFill>
                  <a:srgbClr val="002060"/>
                </a:solidFill>
              </a:rPr>
              <a:t>On suppose donc que ce sont généralement plutôt des étudiants assez défavorisés qui ont recours au logement social étudiant</a:t>
            </a:r>
            <a:r>
              <a:rPr lang="fr-FR" sz="1400" dirty="0">
                <a:solidFill>
                  <a:srgbClr val="002060"/>
                </a:solidFill>
              </a:rPr>
              <a:t>.</a:t>
            </a:r>
          </a:p>
        </p:txBody>
      </p:sp>
      <p:pic>
        <p:nvPicPr>
          <p:cNvPr id="3" name="Image 2">
            <a:extLst>
              <a:ext uri="{FF2B5EF4-FFF2-40B4-BE49-F238E27FC236}">
                <a16:creationId xmlns:a16="http://schemas.microsoft.com/office/drawing/2014/main" id="{D4F50706-6C9D-B10B-517D-3DA9525FF86B}"/>
              </a:ext>
            </a:extLst>
          </p:cNvPr>
          <p:cNvPicPr>
            <a:picLocks noChangeAspect="1"/>
          </p:cNvPicPr>
          <p:nvPr/>
        </p:nvPicPr>
        <p:blipFill>
          <a:blip r:embed="rId2"/>
          <a:stretch>
            <a:fillRect/>
          </a:stretch>
        </p:blipFill>
        <p:spPr>
          <a:xfrm>
            <a:off x="8171412" y="1161272"/>
            <a:ext cx="3182388" cy="4755292"/>
          </a:xfrm>
          <a:prstGeom prst="rect">
            <a:avLst/>
          </a:prstGeom>
        </p:spPr>
      </p:pic>
      <p:sp>
        <p:nvSpPr>
          <p:cNvPr id="5" name="Rectangle 4">
            <a:extLst>
              <a:ext uri="{FF2B5EF4-FFF2-40B4-BE49-F238E27FC236}">
                <a16:creationId xmlns:a16="http://schemas.microsoft.com/office/drawing/2014/main" id="{26D75713-6375-6411-1A9C-CFE357E36140}"/>
              </a:ext>
            </a:extLst>
          </p:cNvPr>
          <p:cNvSpPr/>
          <p:nvPr/>
        </p:nvSpPr>
        <p:spPr>
          <a:xfrm>
            <a:off x="10116151" y="4803007"/>
            <a:ext cx="288758" cy="548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69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A15C48-3A91-1332-1CE6-F25BB7A0CD8E}"/>
              </a:ext>
            </a:extLst>
          </p:cNvPr>
          <p:cNvSpPr txBox="1"/>
          <p:nvPr/>
        </p:nvSpPr>
        <p:spPr>
          <a:xfrm>
            <a:off x="434162" y="265588"/>
            <a:ext cx="11323675" cy="538609"/>
          </a:xfrm>
          <a:prstGeom prst="rect">
            <a:avLst/>
          </a:prstGeom>
          <a:noFill/>
        </p:spPr>
        <p:txBody>
          <a:bodyPr wrap="square">
            <a:spAutoFit/>
          </a:bodyPr>
          <a:lstStyle/>
          <a:p>
            <a:pPr lvl="0" algn="ctr"/>
            <a:r>
              <a:rPr lang="fr-FR" sz="2900" dirty="0">
                <a:solidFill>
                  <a:srgbClr val="002060"/>
                </a:solidFill>
                <a:latin typeface="+mj-lt"/>
              </a:rPr>
              <a:t>Estimation de l’impact sur la réussite en licence : valeur du diplôme</a:t>
            </a:r>
            <a:endParaRPr lang="en-US" sz="2900" dirty="0">
              <a:solidFill>
                <a:srgbClr val="002060"/>
              </a:solidFill>
              <a:latin typeface="+mj-lt"/>
            </a:endParaRPr>
          </a:p>
        </p:txBody>
      </p:sp>
      <p:sp>
        <p:nvSpPr>
          <p:cNvPr id="5" name="Espace réservé du contenu 2">
            <a:extLst>
              <a:ext uri="{FF2B5EF4-FFF2-40B4-BE49-F238E27FC236}">
                <a16:creationId xmlns:a16="http://schemas.microsoft.com/office/drawing/2014/main" id="{361B2A7D-36A6-C5CA-B091-3CF4BFA4BBED}"/>
              </a:ext>
            </a:extLst>
          </p:cNvPr>
          <p:cNvSpPr>
            <a:spLocks noGrp="1"/>
          </p:cNvSpPr>
          <p:nvPr>
            <p:ph idx="1"/>
          </p:nvPr>
        </p:nvSpPr>
        <p:spPr>
          <a:xfrm>
            <a:off x="434161" y="1183733"/>
            <a:ext cx="11323676" cy="5111189"/>
          </a:xfrm>
          <a:solidFill>
            <a:schemeClr val="bg1"/>
          </a:solidFill>
          <a:ln>
            <a:noFill/>
          </a:ln>
          <a:effectLst/>
        </p:spPr>
        <p:txBody>
          <a:bodyPr>
            <a:normAutofit fontScale="70000" lnSpcReduction="20000"/>
          </a:bodyPr>
          <a:lstStyle/>
          <a:p>
            <a:endParaRPr lang="fr-FR" sz="1000" b="1" dirty="0">
              <a:solidFill>
                <a:srgbClr val="002060"/>
              </a:solidFill>
              <a:ea typeface="Cambria" panose="02040503050406030204" pitchFamily="18" charset="0"/>
            </a:endParaRPr>
          </a:p>
          <a:p>
            <a:pPr algn="just"/>
            <a:r>
              <a:rPr lang="fr-FR" sz="1900" dirty="0">
                <a:solidFill>
                  <a:srgbClr val="002060"/>
                </a:solidFill>
                <a:ea typeface="Cambria" panose="02040503050406030204" pitchFamily="18" charset="0"/>
              </a:rPr>
              <a:t>La monétarisation de l’impact sur la réussite en licence est réalisée à partir de la valeur du diplôme.</a:t>
            </a:r>
          </a:p>
          <a:p>
            <a:pPr algn="just"/>
            <a:r>
              <a:rPr lang="fr-FR" sz="1900" dirty="0">
                <a:solidFill>
                  <a:srgbClr val="002060"/>
                </a:solidFill>
                <a:ea typeface="Cambria" panose="02040503050406030204" pitchFamily="18" charset="0"/>
              </a:rPr>
              <a:t>Arnaud Chéron, directeur du Pôle de recherche en économie de l’EDHEC, et Pierre </a:t>
            </a:r>
            <a:r>
              <a:rPr lang="fr-FR" sz="1900" dirty="0" err="1">
                <a:solidFill>
                  <a:srgbClr val="002060"/>
                </a:solidFill>
                <a:ea typeface="Cambria" panose="02040503050406030204" pitchFamily="18" charset="0"/>
              </a:rPr>
              <a:t>Courtioux</a:t>
            </a:r>
            <a:r>
              <a:rPr lang="fr-FR" sz="1900" dirty="0">
                <a:solidFill>
                  <a:srgbClr val="002060"/>
                </a:solidFill>
                <a:ea typeface="Cambria" panose="02040503050406030204" pitchFamily="18" charset="0"/>
              </a:rPr>
              <a:t>, chercheur au sein de ce même pôle, ont estimé des valeurs de diplôme pour différents niveaux (de Bac +2 à Bac +8) et différentes formations (école de commerce, d’ingénieur, université), travaux à la base des recommandations du </a:t>
            </a:r>
            <a:r>
              <a:rPr lang="fr-FR" sz="1900" b="1" dirty="0">
                <a:solidFill>
                  <a:srgbClr val="002060"/>
                </a:solidFill>
                <a:ea typeface="Cambria" panose="02040503050406030204" pitchFamily="18" charset="0"/>
              </a:rPr>
              <a:t>rapport Quinet 2019 pour France Stratégie sur l’évaluation socio-économique des investissements du secteur de l’Enseignement Supérieur et de la Recherche</a:t>
            </a:r>
          </a:p>
          <a:p>
            <a:r>
              <a:rPr lang="fr-FR" sz="1900" dirty="0">
                <a:solidFill>
                  <a:srgbClr val="002060"/>
                </a:solidFill>
                <a:ea typeface="Cambria" panose="02040503050406030204" pitchFamily="18" charset="0"/>
              </a:rPr>
              <a:t>Ces valeurs comprennent :</a:t>
            </a:r>
          </a:p>
          <a:p>
            <a:pPr lvl="1" algn="just">
              <a:lnSpc>
                <a:spcPct val="120000"/>
              </a:lnSpc>
              <a:buFont typeface="Wingdings" panose="05000000000000000000" pitchFamily="2" charset="2"/>
              <a:buChar char="Ø"/>
            </a:pPr>
            <a:r>
              <a:rPr lang="fr-FR" sz="1700" dirty="0">
                <a:solidFill>
                  <a:srgbClr val="002060"/>
                </a:solidFill>
                <a:ea typeface="Cambria" panose="02040503050406030204" pitchFamily="18" charset="0"/>
              </a:rPr>
              <a:t>L’impact du diplôme sur la rémunération de l’étudiant tout au long de la carrière (prend en compte l’impact sur l’accès à l’emploi et le chômage pendant la carrière)</a:t>
            </a:r>
          </a:p>
          <a:p>
            <a:pPr lvl="1" algn="just">
              <a:lnSpc>
                <a:spcPct val="120000"/>
              </a:lnSpc>
              <a:buFont typeface="Wingdings" panose="05000000000000000000" pitchFamily="2" charset="2"/>
              <a:buChar char="Ø"/>
            </a:pPr>
            <a:r>
              <a:rPr lang="fr-FR" sz="1700" dirty="0">
                <a:solidFill>
                  <a:srgbClr val="002060"/>
                </a:solidFill>
                <a:ea typeface="Cambria" panose="02040503050406030204" pitchFamily="18" charset="0"/>
              </a:rPr>
              <a:t>Les retombées fiscales pour l’Etat (impact sur les charges sociales, l’IR, la consommation et donc la TVA collectée, etc.)</a:t>
            </a:r>
          </a:p>
          <a:p>
            <a:pPr lvl="1" algn="just">
              <a:lnSpc>
                <a:spcPct val="120000"/>
              </a:lnSpc>
              <a:buFont typeface="Wingdings" panose="05000000000000000000" pitchFamily="2" charset="2"/>
              <a:buChar char="Ø"/>
            </a:pPr>
            <a:r>
              <a:rPr lang="fr-FR" sz="1700" dirty="0">
                <a:solidFill>
                  <a:srgbClr val="002060"/>
                </a:solidFill>
                <a:ea typeface="Cambria" panose="02040503050406030204" pitchFamily="18" charset="0"/>
              </a:rPr>
              <a:t>Les externalités sociales du capital humain (effets externes de l'éducation sur la santé, le taux de criminalité, la dissémination de l'information informelle, les effets d'entrainement, etc.)</a:t>
            </a:r>
          </a:p>
          <a:p>
            <a:pPr algn="just">
              <a:lnSpc>
                <a:spcPct val="120000"/>
              </a:lnSpc>
            </a:pPr>
            <a:r>
              <a:rPr lang="fr-FR" sz="1900" dirty="0">
                <a:solidFill>
                  <a:srgbClr val="002060"/>
                </a:solidFill>
                <a:ea typeface="Cambria" panose="02040503050406030204" pitchFamily="18" charset="0"/>
              </a:rPr>
              <a:t>Exemple : valeur d’un diplôme niveau Bac +3 par rapport à un diplôme niveau Bac +2 = 114 966 €</a:t>
            </a:r>
          </a:p>
          <a:p>
            <a:pPr lvl="1" algn="just">
              <a:lnSpc>
                <a:spcPct val="120000"/>
              </a:lnSpc>
              <a:buFont typeface="Wingdings" panose="05000000000000000000" pitchFamily="2" charset="2"/>
              <a:buChar char="Ø"/>
            </a:pPr>
            <a:r>
              <a:rPr lang="fr-FR" sz="1500" dirty="0">
                <a:solidFill>
                  <a:srgbClr val="002060"/>
                </a:solidFill>
                <a:ea typeface="Cambria" panose="02040503050406030204" pitchFamily="18" charset="0"/>
              </a:rPr>
              <a:t>Gains de revenu pour la personne diplômée : 46 045 €</a:t>
            </a:r>
          </a:p>
          <a:p>
            <a:pPr lvl="1" algn="just">
              <a:lnSpc>
                <a:spcPct val="120000"/>
              </a:lnSpc>
              <a:buFont typeface="Wingdings" panose="05000000000000000000" pitchFamily="2" charset="2"/>
              <a:buChar char="Ø"/>
            </a:pPr>
            <a:r>
              <a:rPr lang="fr-FR" sz="1500" dirty="0">
                <a:solidFill>
                  <a:srgbClr val="002060"/>
                </a:solidFill>
                <a:ea typeface="Cambria" panose="02040503050406030204" pitchFamily="18" charset="0"/>
              </a:rPr>
              <a:t>Gains socio-fiscaux (cotisations sociales, impôt sur le revenu, TVA) : 53 016 €</a:t>
            </a:r>
          </a:p>
          <a:p>
            <a:pPr lvl="1" algn="just">
              <a:lnSpc>
                <a:spcPct val="120000"/>
              </a:lnSpc>
              <a:buFont typeface="Wingdings" panose="05000000000000000000" pitchFamily="2" charset="2"/>
              <a:buChar char="Ø"/>
            </a:pPr>
            <a:r>
              <a:rPr lang="fr-FR" sz="1500" dirty="0">
                <a:solidFill>
                  <a:srgbClr val="002060"/>
                </a:solidFill>
                <a:ea typeface="Cambria" panose="02040503050406030204" pitchFamily="18" charset="0"/>
              </a:rPr>
              <a:t>Externalités sociales : 15 905 €</a:t>
            </a:r>
          </a:p>
          <a:p>
            <a:pPr lvl="1" algn="just">
              <a:lnSpc>
                <a:spcPct val="120000"/>
              </a:lnSpc>
              <a:buFont typeface="Wingdings" panose="05000000000000000000" pitchFamily="2" charset="2"/>
              <a:buChar char="Ø"/>
            </a:pPr>
            <a:r>
              <a:rPr lang="fr-FR" sz="1700" dirty="0">
                <a:solidFill>
                  <a:srgbClr val="002060"/>
                </a:solidFill>
                <a:ea typeface="Cambria" panose="02040503050406030204" pitchFamily="18" charset="0"/>
              </a:rPr>
              <a:t>Interprétation de la valeur 114 966 € : c’est la valeur supplémentaire que génère l’obtention d’un Bac+3, par rapport à un Bac+2, sur l’ensemble de la durée de vie active de la personne</a:t>
            </a:r>
          </a:p>
          <a:p>
            <a:pPr algn="just">
              <a:lnSpc>
                <a:spcPct val="120000"/>
              </a:lnSpc>
            </a:pPr>
            <a:r>
              <a:rPr lang="fr-FR" sz="1800" b="1" dirty="0">
                <a:solidFill>
                  <a:srgbClr val="002060"/>
                </a:solidFill>
                <a:ea typeface="Cambria" panose="02040503050406030204" pitchFamily="18" charset="0"/>
              </a:rPr>
              <a:t>On applique alors la valeur du diplôme en licence par rapport au niveau Bac aux taux de réussite en licence pour chaque situation (logement social étudiant conventionné, contrefactuels)</a:t>
            </a:r>
            <a:r>
              <a:rPr lang="fr-FR" sz="1800" dirty="0">
                <a:solidFill>
                  <a:srgbClr val="002060"/>
                </a:solidFill>
                <a:ea typeface="Cambria" panose="02040503050406030204" pitchFamily="18" charset="0"/>
              </a:rPr>
              <a:t> </a:t>
            </a:r>
            <a:r>
              <a:rPr lang="fr-FR" sz="1800" b="1" dirty="0">
                <a:solidFill>
                  <a:srgbClr val="002060"/>
                </a:solidFill>
                <a:ea typeface="Cambria" panose="02040503050406030204" pitchFamily="18" charset="0"/>
              </a:rPr>
              <a:t>et obtenons ainsi un gain de valeur pour l’étudiant, l’Etat et la Société issu du logement social étudiant</a:t>
            </a:r>
            <a:r>
              <a:rPr lang="fr-FR" sz="1800" dirty="0">
                <a:solidFill>
                  <a:srgbClr val="002060"/>
                </a:solidFill>
                <a:ea typeface="Cambria" panose="02040503050406030204" pitchFamily="18" charset="0"/>
              </a:rPr>
              <a:t>.</a:t>
            </a:r>
          </a:p>
          <a:p>
            <a:pPr algn="just">
              <a:lnSpc>
                <a:spcPct val="120000"/>
              </a:lnSpc>
            </a:pPr>
            <a:endParaRPr lang="fr-FR" sz="1800" i="1" dirty="0">
              <a:solidFill>
                <a:srgbClr val="002060"/>
              </a:solidFill>
              <a:ea typeface="Cambria" panose="02040503050406030204" pitchFamily="18" charset="0"/>
            </a:endParaRPr>
          </a:p>
          <a:p>
            <a:pPr marL="457200" lvl="1" indent="0">
              <a:lnSpc>
                <a:spcPct val="120000"/>
              </a:lnSpc>
              <a:buNone/>
            </a:pPr>
            <a:r>
              <a:rPr lang="fr-FR" sz="1400" i="1" dirty="0">
                <a:solidFill>
                  <a:srgbClr val="002060"/>
                </a:solidFill>
                <a:ea typeface="Cambria" panose="02040503050406030204" pitchFamily="18" charset="0"/>
              </a:rPr>
              <a:t>Plus de détails sur la valeur du diplôme dans le rapport de l’EDHEC, 2018 : </a:t>
            </a:r>
            <a:r>
              <a:rPr lang="fr-FR" sz="1400" i="1" dirty="0">
                <a:solidFill>
                  <a:srgbClr val="002060"/>
                </a:solidFill>
                <a:ea typeface="Cambria" panose="02040503050406030204" pitchFamily="18" charset="0"/>
                <a:hlinkClick r:id="rId2">
                  <a:extLst>
                    <a:ext uri="{A12FA001-AC4F-418D-AE19-62706E023703}">
                      <ahyp:hlinkClr xmlns:ahyp="http://schemas.microsoft.com/office/drawing/2018/hyperlinkcolor" val="tx"/>
                    </a:ext>
                  </a:extLst>
                </a:hlinkClick>
              </a:rPr>
              <a:t>https://www.edhec.edu/sites/www.edhec-portail.pprod.net/files/pp_les_benefices_socio-economiques_diplome_superieur_18042018_0.pdf</a:t>
            </a:r>
            <a:r>
              <a:rPr lang="fr-FR" sz="1400" i="1" dirty="0">
                <a:solidFill>
                  <a:srgbClr val="002060"/>
                </a:solidFill>
                <a:ea typeface="Cambria" panose="02040503050406030204" pitchFamily="18" charset="0"/>
              </a:rPr>
              <a:t> et </a:t>
            </a:r>
            <a:r>
              <a:rPr lang="fr-FR" sz="1400" i="1" dirty="0">
                <a:solidFill>
                  <a:srgbClr val="0563C1"/>
                </a:solidFill>
                <a:ea typeface="Cambria" panose="02040503050406030204" pitchFamily="18" charset="0"/>
                <a:hlinkClick r:id="rId3">
                  <a:extLst>
                    <a:ext uri="{A12FA001-AC4F-418D-AE19-62706E023703}">
                      <ahyp:hlinkClr xmlns:ahyp="http://schemas.microsoft.com/office/drawing/2018/hyperlinkcolor" val="tx"/>
                    </a:ext>
                  </a:extLst>
                </a:hlinkClick>
              </a:rPr>
              <a:t>https://www.strategie.gouv.fr/sites/strategie.gouv.fr/files/atoms/files/20190220_gt_ese_esr_presentation_du_rapport_-_emile_quinet_v1.</a:t>
            </a:r>
            <a:r>
              <a:rPr lang="fr-FR" sz="1400" i="1" dirty="0">
                <a:solidFill>
                  <a:srgbClr val="002060"/>
                </a:solidFill>
                <a:ea typeface="Cambria" panose="02040503050406030204" pitchFamily="18" charset="0"/>
                <a:hlinkClick r:id="rId3">
                  <a:extLst>
                    <a:ext uri="{A12FA001-AC4F-418D-AE19-62706E023703}">
                      <ahyp:hlinkClr xmlns:ahyp="http://schemas.microsoft.com/office/drawing/2018/hyperlinkcolor" val="tx"/>
                    </a:ext>
                  </a:extLst>
                </a:hlinkClick>
              </a:rPr>
              <a:t>pdf</a:t>
            </a:r>
            <a:endParaRPr lang="fr-FR" sz="1400" i="1" dirty="0">
              <a:solidFill>
                <a:srgbClr val="002060"/>
              </a:solidFill>
              <a:ea typeface="Cambria" panose="02040503050406030204" pitchFamily="18" charset="0"/>
            </a:endParaRPr>
          </a:p>
          <a:p>
            <a:pPr marL="457200" lvl="1" indent="0">
              <a:lnSpc>
                <a:spcPct val="120000"/>
              </a:lnSpc>
              <a:buNone/>
            </a:pPr>
            <a:endParaRPr lang="fr-FR" sz="300" i="1" dirty="0">
              <a:solidFill>
                <a:srgbClr val="002060"/>
              </a:solidFill>
              <a:ea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74749F30-368A-5224-B384-8E7049842879}"/>
              </a:ext>
            </a:extLst>
          </p:cNvPr>
          <p:cNvSpPr>
            <a:spLocks noGrp="1"/>
          </p:cNvSpPr>
          <p:nvPr>
            <p:ph type="sldNum" sz="quarter" idx="12"/>
          </p:nvPr>
        </p:nvSpPr>
        <p:spPr/>
        <p:txBody>
          <a:bodyPr/>
          <a:lstStyle/>
          <a:p>
            <a:fld id="{3797124D-110B-40F6-AD5D-61A9D620943F}" type="slidenum">
              <a:rPr lang="fr-FR" smtClean="0"/>
              <a:t>27</a:t>
            </a:fld>
            <a:endParaRPr lang="fr-FR"/>
          </a:p>
        </p:txBody>
      </p:sp>
    </p:spTree>
    <p:extLst>
      <p:ext uri="{BB962C8B-B14F-4D97-AF65-F5344CB8AC3E}">
        <p14:creationId xmlns:p14="http://schemas.microsoft.com/office/powerpoint/2010/main" val="2964606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A15C48-3A91-1332-1CE6-F25BB7A0CD8E}"/>
              </a:ext>
            </a:extLst>
          </p:cNvPr>
          <p:cNvSpPr txBox="1"/>
          <p:nvPr/>
        </p:nvSpPr>
        <p:spPr>
          <a:xfrm>
            <a:off x="434162" y="265588"/>
            <a:ext cx="11323675" cy="646331"/>
          </a:xfrm>
          <a:prstGeom prst="rect">
            <a:avLst/>
          </a:prstGeom>
          <a:noFill/>
        </p:spPr>
        <p:txBody>
          <a:bodyPr wrap="square">
            <a:spAutoFit/>
          </a:bodyPr>
          <a:lstStyle/>
          <a:p>
            <a:pPr lvl="0" algn="ctr"/>
            <a:r>
              <a:rPr lang="fr-FR" sz="3600" dirty="0">
                <a:solidFill>
                  <a:srgbClr val="002060"/>
                </a:solidFill>
                <a:latin typeface="+mj-lt"/>
              </a:rPr>
              <a:t>Contacts</a:t>
            </a:r>
            <a:endParaRPr lang="en-US" sz="3600" dirty="0">
              <a:solidFill>
                <a:srgbClr val="002060"/>
              </a:solidFill>
              <a:latin typeface="+mj-lt"/>
            </a:endParaRPr>
          </a:p>
        </p:txBody>
      </p:sp>
      <p:sp>
        <p:nvSpPr>
          <p:cNvPr id="5" name="Espace réservé du contenu 2">
            <a:extLst>
              <a:ext uri="{FF2B5EF4-FFF2-40B4-BE49-F238E27FC236}">
                <a16:creationId xmlns:a16="http://schemas.microsoft.com/office/drawing/2014/main" id="{361B2A7D-36A6-C5CA-B091-3CF4BFA4BBED}"/>
              </a:ext>
            </a:extLst>
          </p:cNvPr>
          <p:cNvSpPr>
            <a:spLocks noGrp="1"/>
          </p:cNvSpPr>
          <p:nvPr>
            <p:ph idx="1"/>
          </p:nvPr>
        </p:nvSpPr>
        <p:spPr>
          <a:xfrm>
            <a:off x="3315557" y="1867218"/>
            <a:ext cx="5846907" cy="854616"/>
          </a:xfrm>
          <a:solidFill>
            <a:schemeClr val="bg1"/>
          </a:solidFill>
          <a:ln>
            <a:noFill/>
          </a:ln>
          <a:effectLst/>
        </p:spPr>
        <p:txBody>
          <a:bodyPr>
            <a:normAutofit/>
          </a:bodyPr>
          <a:lstStyle/>
          <a:p>
            <a:endParaRPr lang="fr-FR" sz="1000" b="1" dirty="0">
              <a:solidFill>
                <a:srgbClr val="002060"/>
              </a:solidFill>
              <a:ea typeface="Cambria" panose="02040503050406030204" pitchFamily="18" charset="0"/>
            </a:endParaRPr>
          </a:p>
          <a:p>
            <a:pPr marL="0" indent="0" algn="just">
              <a:buNone/>
            </a:pPr>
            <a:r>
              <a:rPr lang="fr-FR" sz="1900" dirty="0">
                <a:solidFill>
                  <a:srgbClr val="002060"/>
                </a:solidFill>
                <a:ea typeface="Cambria" panose="02040503050406030204" pitchFamily="18" charset="0"/>
              </a:rPr>
              <a:t>Julie de Brux : </a:t>
            </a:r>
            <a:r>
              <a:rPr lang="fr-FR" sz="1900" dirty="0">
                <a:solidFill>
                  <a:srgbClr val="002060"/>
                </a:solidFill>
                <a:ea typeface="Cambria" panose="02040503050406030204" pitchFamily="18" charset="0"/>
                <a:hlinkClick r:id="rId2"/>
              </a:rPr>
              <a:t>julie.debrux@citizing-consulting.com</a:t>
            </a:r>
            <a:r>
              <a:rPr lang="fr-FR" sz="1900" dirty="0">
                <a:solidFill>
                  <a:srgbClr val="002060"/>
                </a:solidFill>
                <a:ea typeface="Cambria" panose="02040503050406030204" pitchFamily="18" charset="0"/>
              </a:rPr>
              <a:t> </a:t>
            </a:r>
          </a:p>
          <a:p>
            <a:pPr marL="0" indent="0" algn="just">
              <a:buNone/>
            </a:pPr>
            <a:endParaRPr lang="fr-FR" sz="1900" dirty="0">
              <a:solidFill>
                <a:srgbClr val="002060"/>
              </a:solidFill>
              <a:ea typeface="Cambria" panose="02040503050406030204" pitchFamily="18" charset="0"/>
            </a:endParaRPr>
          </a:p>
          <a:p>
            <a:pPr marL="0" indent="0" algn="just">
              <a:buNone/>
            </a:pPr>
            <a:endParaRPr lang="fr-FR" sz="1900" dirty="0">
              <a:solidFill>
                <a:srgbClr val="002060"/>
              </a:solidFill>
              <a:ea typeface="Cambria" panose="02040503050406030204" pitchFamily="18" charset="0"/>
            </a:endParaRPr>
          </a:p>
          <a:p>
            <a:pPr marL="0" indent="0" algn="just">
              <a:buNone/>
            </a:pPr>
            <a:endParaRPr lang="fr-FR" sz="1900" dirty="0">
              <a:solidFill>
                <a:srgbClr val="002060"/>
              </a:solidFill>
              <a:ea typeface="Cambria" panose="02040503050406030204" pitchFamily="18" charset="0"/>
            </a:endParaRPr>
          </a:p>
          <a:p>
            <a:pPr marL="0" indent="0" algn="just">
              <a:buNone/>
            </a:pPr>
            <a:endParaRPr lang="fr-FR" sz="1900" dirty="0">
              <a:solidFill>
                <a:srgbClr val="002060"/>
              </a:solidFill>
              <a:ea typeface="Cambria" panose="02040503050406030204" pitchFamily="18" charset="0"/>
            </a:endParaRPr>
          </a:p>
          <a:p>
            <a:pPr marL="0" indent="0" algn="just">
              <a:buNone/>
            </a:pPr>
            <a:endParaRPr lang="fr-FR" sz="1900" dirty="0">
              <a:solidFill>
                <a:srgbClr val="002060"/>
              </a:solidFill>
              <a:ea typeface="Cambria" panose="02040503050406030204" pitchFamily="18" charset="0"/>
            </a:endParaRPr>
          </a:p>
          <a:p>
            <a:pPr marL="457200" lvl="1" indent="0">
              <a:lnSpc>
                <a:spcPct val="120000"/>
              </a:lnSpc>
              <a:buNone/>
            </a:pPr>
            <a:endParaRPr lang="fr-FR" sz="300" i="1" dirty="0">
              <a:solidFill>
                <a:srgbClr val="002060"/>
              </a:solidFill>
              <a:ea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74749F30-368A-5224-B384-8E7049842879}"/>
              </a:ext>
            </a:extLst>
          </p:cNvPr>
          <p:cNvSpPr>
            <a:spLocks noGrp="1"/>
          </p:cNvSpPr>
          <p:nvPr>
            <p:ph type="sldNum" sz="quarter" idx="12"/>
          </p:nvPr>
        </p:nvSpPr>
        <p:spPr/>
        <p:txBody>
          <a:bodyPr/>
          <a:lstStyle/>
          <a:p>
            <a:fld id="{3797124D-110B-40F6-AD5D-61A9D620943F}" type="slidenum">
              <a:rPr lang="fr-FR" smtClean="0"/>
              <a:t>28</a:t>
            </a:fld>
            <a:endParaRPr lang="fr-FR"/>
          </a:p>
        </p:txBody>
      </p:sp>
      <p:pic>
        <p:nvPicPr>
          <p:cNvPr id="3" name="Image 2">
            <a:extLst>
              <a:ext uri="{FF2B5EF4-FFF2-40B4-BE49-F238E27FC236}">
                <a16:creationId xmlns:a16="http://schemas.microsoft.com/office/drawing/2014/main" id="{395A847E-4E7F-BBC5-D3A4-5BC0FA71146F}"/>
              </a:ext>
            </a:extLst>
          </p:cNvPr>
          <p:cNvPicPr>
            <a:picLocks noChangeAspect="1"/>
          </p:cNvPicPr>
          <p:nvPr/>
        </p:nvPicPr>
        <p:blipFill>
          <a:blip r:embed="rId3"/>
          <a:stretch>
            <a:fillRect/>
          </a:stretch>
        </p:blipFill>
        <p:spPr>
          <a:xfrm>
            <a:off x="293251" y="1057881"/>
            <a:ext cx="2486892" cy="2368244"/>
          </a:xfrm>
          <a:prstGeom prst="rect">
            <a:avLst/>
          </a:prstGeom>
        </p:spPr>
      </p:pic>
      <p:pic>
        <p:nvPicPr>
          <p:cNvPr id="6" name="Image 5">
            <a:extLst>
              <a:ext uri="{FF2B5EF4-FFF2-40B4-BE49-F238E27FC236}">
                <a16:creationId xmlns:a16="http://schemas.microsoft.com/office/drawing/2014/main" id="{4682A72F-2E08-B16B-2978-8644694B1FBB}"/>
              </a:ext>
            </a:extLst>
          </p:cNvPr>
          <p:cNvPicPr>
            <a:picLocks noChangeAspect="1"/>
          </p:cNvPicPr>
          <p:nvPr/>
        </p:nvPicPr>
        <p:blipFill>
          <a:blip r:embed="rId4"/>
          <a:stretch>
            <a:fillRect/>
          </a:stretch>
        </p:blipFill>
        <p:spPr>
          <a:xfrm>
            <a:off x="498813" y="3659151"/>
            <a:ext cx="2002571" cy="709649"/>
          </a:xfrm>
          <a:prstGeom prst="rect">
            <a:avLst/>
          </a:prstGeom>
        </p:spPr>
      </p:pic>
      <p:sp>
        <p:nvSpPr>
          <p:cNvPr id="7" name="Espace réservé du contenu 2">
            <a:extLst>
              <a:ext uri="{FF2B5EF4-FFF2-40B4-BE49-F238E27FC236}">
                <a16:creationId xmlns:a16="http://schemas.microsoft.com/office/drawing/2014/main" id="{425BC5D8-4281-9017-79A2-053680F144C2}"/>
              </a:ext>
            </a:extLst>
          </p:cNvPr>
          <p:cNvSpPr txBox="1">
            <a:spLocks/>
          </p:cNvSpPr>
          <p:nvPr/>
        </p:nvSpPr>
        <p:spPr>
          <a:xfrm>
            <a:off x="3315557" y="3208795"/>
            <a:ext cx="5846907" cy="1529460"/>
          </a:xfrm>
          <a:prstGeom prst="rect">
            <a:avLst/>
          </a:prstGeom>
          <a:solidFill>
            <a:schemeClr val="bg1"/>
          </a:solidFill>
          <a:ln>
            <a:noFill/>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000" b="1" dirty="0">
              <a:solidFill>
                <a:srgbClr val="002060"/>
              </a:solidFill>
              <a:ea typeface="Cambria" panose="02040503050406030204" pitchFamily="18" charset="0"/>
            </a:endParaRPr>
          </a:p>
          <a:p>
            <a:pPr marL="0" indent="0" algn="just">
              <a:buFont typeface="Arial" panose="020B0604020202020204" pitchFamily="34" charset="0"/>
              <a:buNone/>
            </a:pPr>
            <a:r>
              <a:rPr lang="fr-FR" sz="1900" dirty="0">
                <a:solidFill>
                  <a:srgbClr val="002060"/>
                </a:solidFill>
                <a:ea typeface="Cambria" panose="02040503050406030204" pitchFamily="18" charset="0"/>
              </a:rPr>
              <a:t>Karen Laloum : </a:t>
            </a:r>
            <a:r>
              <a:rPr lang="fr-FR" sz="1900" dirty="0">
                <a:solidFill>
                  <a:srgbClr val="002060"/>
                </a:solidFill>
                <a:ea typeface="Cambria" panose="02040503050406030204" pitchFamily="18" charset="0"/>
                <a:hlinkClick r:id="rId5"/>
              </a:rPr>
              <a:t>k.laloum@esh.fr</a:t>
            </a:r>
            <a:r>
              <a:rPr lang="fr-FR" sz="1900" dirty="0">
                <a:solidFill>
                  <a:srgbClr val="002060"/>
                </a:solidFill>
                <a:ea typeface="Cambria" panose="02040503050406030204" pitchFamily="18" charset="0"/>
              </a:rPr>
              <a:t> </a:t>
            </a:r>
          </a:p>
          <a:p>
            <a:pPr marL="0" indent="0" algn="just">
              <a:buFont typeface="Arial" panose="020B0604020202020204" pitchFamily="34" charset="0"/>
              <a:buNone/>
            </a:pPr>
            <a:r>
              <a:rPr lang="fr-FR" sz="1900" dirty="0">
                <a:solidFill>
                  <a:srgbClr val="002060"/>
                </a:solidFill>
                <a:ea typeface="Cambria" panose="02040503050406030204" pitchFamily="18" charset="0"/>
              </a:rPr>
              <a:t>Marie-Céline Durand : </a:t>
            </a:r>
            <a:r>
              <a:rPr lang="fr-FR" sz="1900" dirty="0">
                <a:solidFill>
                  <a:srgbClr val="002060"/>
                </a:solidFill>
                <a:ea typeface="Cambria" panose="02040503050406030204" pitchFamily="18" charset="0"/>
                <a:hlinkClick r:id="rId6"/>
              </a:rPr>
              <a:t>mc.durand@esh.fr</a:t>
            </a:r>
            <a:r>
              <a:rPr lang="fr-FR" sz="1900" dirty="0">
                <a:solidFill>
                  <a:srgbClr val="002060"/>
                </a:solidFill>
                <a:ea typeface="Cambria" panose="02040503050406030204" pitchFamily="18" charset="0"/>
              </a:rPr>
              <a:t> </a:t>
            </a:r>
          </a:p>
          <a:p>
            <a:pPr marL="0" indent="0" algn="just">
              <a:buFont typeface="Arial" panose="020B0604020202020204" pitchFamily="34" charset="0"/>
              <a:buNone/>
            </a:pPr>
            <a:r>
              <a:rPr lang="fr-FR" sz="1900" dirty="0">
                <a:solidFill>
                  <a:srgbClr val="002060"/>
                </a:solidFill>
                <a:ea typeface="Cambria" panose="02040503050406030204" pitchFamily="18" charset="0"/>
              </a:rPr>
              <a:t>Suzanne Descateaux : </a:t>
            </a:r>
            <a:r>
              <a:rPr lang="fr-FR" sz="1900" dirty="0">
                <a:solidFill>
                  <a:srgbClr val="002060"/>
                </a:solidFill>
                <a:ea typeface="Cambria" panose="02040503050406030204" pitchFamily="18" charset="0"/>
                <a:hlinkClick r:id="rId7"/>
              </a:rPr>
              <a:t>s.descateaux@esh.fr</a:t>
            </a:r>
            <a:r>
              <a:rPr lang="fr-FR" sz="1900" dirty="0">
                <a:solidFill>
                  <a:srgbClr val="002060"/>
                </a:solidFill>
                <a:ea typeface="Cambria" panose="02040503050406030204" pitchFamily="18" charset="0"/>
              </a:rPr>
              <a:t>  </a:t>
            </a:r>
          </a:p>
          <a:p>
            <a:pPr marL="0" indent="0" algn="just">
              <a:buFont typeface="Arial" panose="020B0604020202020204" pitchFamily="34" charset="0"/>
              <a:buNone/>
            </a:pPr>
            <a:endParaRPr lang="fr-FR" sz="1900" dirty="0">
              <a:solidFill>
                <a:srgbClr val="002060"/>
              </a:solidFill>
              <a:ea typeface="Cambria" panose="02040503050406030204" pitchFamily="18" charset="0"/>
            </a:endParaRPr>
          </a:p>
          <a:p>
            <a:pPr marL="0" indent="0" algn="just">
              <a:buFont typeface="Arial" panose="020B0604020202020204" pitchFamily="34" charset="0"/>
              <a:buNone/>
            </a:pPr>
            <a:endParaRPr lang="fr-FR" sz="1900" dirty="0">
              <a:solidFill>
                <a:srgbClr val="002060"/>
              </a:solidFill>
              <a:ea typeface="Cambria" panose="02040503050406030204" pitchFamily="18" charset="0"/>
            </a:endParaRPr>
          </a:p>
          <a:p>
            <a:pPr marL="0" indent="0" algn="just">
              <a:buFont typeface="Arial" panose="020B0604020202020204" pitchFamily="34" charset="0"/>
              <a:buNone/>
            </a:pPr>
            <a:endParaRPr lang="fr-FR" sz="1900" dirty="0">
              <a:solidFill>
                <a:srgbClr val="002060"/>
              </a:solidFill>
              <a:ea typeface="Cambria" panose="02040503050406030204" pitchFamily="18" charset="0"/>
            </a:endParaRPr>
          </a:p>
          <a:p>
            <a:pPr marL="0" indent="0" algn="just">
              <a:buFont typeface="Arial" panose="020B0604020202020204" pitchFamily="34" charset="0"/>
              <a:buNone/>
            </a:pPr>
            <a:endParaRPr lang="fr-FR" sz="1900" dirty="0">
              <a:solidFill>
                <a:srgbClr val="002060"/>
              </a:solidFill>
              <a:ea typeface="Cambria" panose="02040503050406030204" pitchFamily="18" charset="0"/>
            </a:endParaRPr>
          </a:p>
          <a:p>
            <a:pPr marL="0" indent="0" algn="just">
              <a:buFont typeface="Arial" panose="020B0604020202020204" pitchFamily="34" charset="0"/>
              <a:buNone/>
            </a:pPr>
            <a:endParaRPr lang="fr-FR" sz="1900" dirty="0">
              <a:solidFill>
                <a:srgbClr val="002060"/>
              </a:solidFill>
              <a:ea typeface="Cambria" panose="02040503050406030204" pitchFamily="18" charset="0"/>
            </a:endParaRPr>
          </a:p>
          <a:p>
            <a:pPr marL="457200" lvl="1" indent="0">
              <a:lnSpc>
                <a:spcPct val="120000"/>
              </a:lnSpc>
              <a:buFont typeface="Arial" panose="020B0604020202020204" pitchFamily="34" charset="0"/>
              <a:buNone/>
            </a:pPr>
            <a:endParaRPr lang="fr-FR" sz="300" i="1" dirty="0">
              <a:solidFill>
                <a:srgbClr val="002060"/>
              </a:solidFill>
              <a:ea typeface="Cambria" panose="02040503050406030204" pitchFamily="18" charset="0"/>
            </a:endParaRPr>
          </a:p>
        </p:txBody>
      </p:sp>
    </p:spTree>
    <p:extLst>
      <p:ext uri="{BB962C8B-B14F-4D97-AF65-F5344CB8AC3E}">
        <p14:creationId xmlns:p14="http://schemas.microsoft.com/office/powerpoint/2010/main" val="358130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62075" y="762000"/>
            <a:ext cx="9467850"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rtlCol="0" anchor="ctr"/>
          <a:lstStyle/>
          <a:p>
            <a:pPr algn="ctr"/>
            <a:endParaRPr lang="en-US"/>
          </a:p>
        </p:txBody>
      </p:sp>
      <p:sp>
        <p:nvSpPr>
          <p:cNvPr id="7" name="Title 6"/>
          <p:cNvSpPr>
            <a:spLocks noGrp="1"/>
          </p:cNvSpPr>
          <p:nvPr>
            <p:ph type="title"/>
          </p:nvPr>
        </p:nvSpPr>
        <p:spPr>
          <a:xfrm>
            <a:off x="1973983" y="1116520"/>
            <a:ext cx="6324193" cy="701731"/>
          </a:xfrm>
        </p:spPr>
        <p:txBody>
          <a:bodyPr wrap="square">
            <a:spAutoFit/>
          </a:bodyPr>
          <a:lstStyle/>
          <a:p>
            <a:r>
              <a:rPr lang="fr-FR" dirty="0">
                <a:solidFill>
                  <a:srgbClr val="4FB3BD"/>
                </a:solidFill>
              </a:rPr>
              <a:t>Sommaire</a:t>
            </a:r>
          </a:p>
        </p:txBody>
      </p:sp>
      <p:grpSp>
        <p:nvGrpSpPr>
          <p:cNvPr id="6" name="Group 5"/>
          <p:cNvGrpSpPr/>
          <p:nvPr/>
        </p:nvGrpSpPr>
        <p:grpSpPr>
          <a:xfrm>
            <a:off x="2071901" y="1967510"/>
            <a:ext cx="8928149" cy="1459612"/>
            <a:chOff x="4152900" y="1248721"/>
            <a:chExt cx="5723172" cy="1500874"/>
          </a:xfrm>
        </p:grpSpPr>
        <p:cxnSp>
          <p:nvCxnSpPr>
            <p:cNvPr id="11" name="Straight Connector 10"/>
            <p:cNvCxnSpPr/>
            <p:nvPr/>
          </p:nvCxnSpPr>
          <p:spPr>
            <a:xfrm>
              <a:off x="4152900" y="1248721"/>
              <a:ext cx="0" cy="5334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7"/>
            <p:cNvSpPr txBox="1">
              <a:spLocks/>
            </p:cNvSpPr>
            <p:nvPr/>
          </p:nvSpPr>
          <p:spPr>
            <a:xfrm>
              <a:off x="4303703" y="1876119"/>
              <a:ext cx="5572369" cy="87347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endParaRPr lang="fr-FR" sz="2000">
                <a:solidFill>
                  <a:srgbClr val="FFFFFF"/>
                </a:solidFill>
              </a:endParaRPr>
            </a:p>
            <a:p>
              <a:pPr marL="0" indent="0">
                <a:buNone/>
              </a:pPr>
              <a:endParaRPr lang="fr-FR">
                <a:solidFill>
                  <a:srgbClr val="FFFFFF"/>
                </a:solidFill>
              </a:endParaRPr>
            </a:p>
          </p:txBody>
        </p:sp>
        <p:sp>
          <p:nvSpPr>
            <p:cNvPr id="5" name="Freeform 6"/>
            <p:cNvSpPr>
              <a:spLocks noEditPoints="1"/>
            </p:cNvSpPr>
            <p:nvPr/>
          </p:nvSpPr>
          <p:spPr bwMode="auto">
            <a:xfrm>
              <a:off x="4359302" y="1317133"/>
              <a:ext cx="452840" cy="323359"/>
            </a:xfrm>
            <a:custGeom>
              <a:avLst/>
              <a:gdLst>
                <a:gd name="T0" fmla="*/ 40 w 280"/>
                <a:gd name="T1" fmla="*/ 160 h 200"/>
                <a:gd name="T2" fmla="*/ 20 w 280"/>
                <a:gd name="T3" fmla="*/ 160 h 200"/>
                <a:gd name="T4" fmla="*/ 0 w 280"/>
                <a:gd name="T5" fmla="*/ 180 h 200"/>
                <a:gd name="T6" fmla="*/ 20 w 280"/>
                <a:gd name="T7" fmla="*/ 200 h 200"/>
                <a:gd name="T8" fmla="*/ 40 w 280"/>
                <a:gd name="T9" fmla="*/ 200 h 200"/>
                <a:gd name="T10" fmla="*/ 60 w 280"/>
                <a:gd name="T11" fmla="*/ 180 h 200"/>
                <a:gd name="T12" fmla="*/ 40 w 280"/>
                <a:gd name="T13" fmla="*/ 160 h 200"/>
                <a:gd name="T14" fmla="*/ 40 w 280"/>
                <a:gd name="T15" fmla="*/ 80 h 200"/>
                <a:gd name="T16" fmla="*/ 20 w 280"/>
                <a:gd name="T17" fmla="*/ 80 h 200"/>
                <a:gd name="T18" fmla="*/ 0 w 280"/>
                <a:gd name="T19" fmla="*/ 100 h 200"/>
                <a:gd name="T20" fmla="*/ 20 w 280"/>
                <a:gd name="T21" fmla="*/ 120 h 200"/>
                <a:gd name="T22" fmla="*/ 40 w 280"/>
                <a:gd name="T23" fmla="*/ 120 h 200"/>
                <a:gd name="T24" fmla="*/ 60 w 280"/>
                <a:gd name="T25" fmla="*/ 100 h 200"/>
                <a:gd name="T26" fmla="*/ 40 w 280"/>
                <a:gd name="T27" fmla="*/ 80 h 200"/>
                <a:gd name="T28" fmla="*/ 40 w 280"/>
                <a:gd name="T29" fmla="*/ 0 h 200"/>
                <a:gd name="T30" fmla="*/ 20 w 280"/>
                <a:gd name="T31" fmla="*/ 0 h 200"/>
                <a:gd name="T32" fmla="*/ 0 w 280"/>
                <a:gd name="T33" fmla="*/ 20 h 200"/>
                <a:gd name="T34" fmla="*/ 20 w 280"/>
                <a:gd name="T35" fmla="*/ 40 h 200"/>
                <a:gd name="T36" fmla="*/ 40 w 280"/>
                <a:gd name="T37" fmla="*/ 40 h 200"/>
                <a:gd name="T38" fmla="*/ 60 w 280"/>
                <a:gd name="T39" fmla="*/ 20 h 200"/>
                <a:gd name="T40" fmla="*/ 40 w 280"/>
                <a:gd name="T41" fmla="*/ 0 h 200"/>
                <a:gd name="T42" fmla="*/ 120 w 280"/>
                <a:gd name="T43" fmla="*/ 40 h 200"/>
                <a:gd name="T44" fmla="*/ 260 w 280"/>
                <a:gd name="T45" fmla="*/ 40 h 200"/>
                <a:gd name="T46" fmla="*/ 280 w 280"/>
                <a:gd name="T47" fmla="*/ 20 h 200"/>
                <a:gd name="T48" fmla="*/ 260 w 280"/>
                <a:gd name="T49" fmla="*/ 0 h 200"/>
                <a:gd name="T50" fmla="*/ 120 w 280"/>
                <a:gd name="T51" fmla="*/ 0 h 200"/>
                <a:gd name="T52" fmla="*/ 100 w 280"/>
                <a:gd name="T53" fmla="*/ 20 h 200"/>
                <a:gd name="T54" fmla="*/ 120 w 280"/>
                <a:gd name="T55" fmla="*/ 40 h 200"/>
                <a:gd name="T56" fmla="*/ 260 w 280"/>
                <a:gd name="T57" fmla="*/ 80 h 200"/>
                <a:gd name="T58" fmla="*/ 120 w 280"/>
                <a:gd name="T59" fmla="*/ 80 h 200"/>
                <a:gd name="T60" fmla="*/ 100 w 280"/>
                <a:gd name="T61" fmla="*/ 100 h 200"/>
                <a:gd name="T62" fmla="*/ 120 w 280"/>
                <a:gd name="T63" fmla="*/ 120 h 200"/>
                <a:gd name="T64" fmla="*/ 260 w 280"/>
                <a:gd name="T65" fmla="*/ 120 h 200"/>
                <a:gd name="T66" fmla="*/ 280 w 280"/>
                <a:gd name="T67" fmla="*/ 100 h 200"/>
                <a:gd name="T68" fmla="*/ 260 w 280"/>
                <a:gd name="T69" fmla="*/ 80 h 200"/>
                <a:gd name="T70" fmla="*/ 260 w 280"/>
                <a:gd name="T71" fmla="*/ 160 h 200"/>
                <a:gd name="T72" fmla="*/ 120 w 280"/>
                <a:gd name="T73" fmla="*/ 160 h 200"/>
                <a:gd name="T74" fmla="*/ 100 w 280"/>
                <a:gd name="T75" fmla="*/ 180 h 200"/>
                <a:gd name="T76" fmla="*/ 120 w 280"/>
                <a:gd name="T77" fmla="*/ 200 h 200"/>
                <a:gd name="T78" fmla="*/ 260 w 280"/>
                <a:gd name="T79" fmla="*/ 200 h 200"/>
                <a:gd name="T80" fmla="*/ 280 w 280"/>
                <a:gd name="T81" fmla="*/ 180 h 200"/>
                <a:gd name="T82" fmla="*/ 260 w 280"/>
                <a:gd name="T83" fmla="*/ 1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00">
                  <a:moveTo>
                    <a:pt x="40" y="160"/>
                  </a:moveTo>
                  <a:cubicBezTo>
                    <a:pt x="20" y="160"/>
                    <a:pt x="20" y="160"/>
                    <a:pt x="20" y="160"/>
                  </a:cubicBezTo>
                  <a:cubicBezTo>
                    <a:pt x="9" y="160"/>
                    <a:pt x="0" y="169"/>
                    <a:pt x="0" y="180"/>
                  </a:cubicBezTo>
                  <a:cubicBezTo>
                    <a:pt x="0" y="191"/>
                    <a:pt x="9" y="200"/>
                    <a:pt x="20" y="200"/>
                  </a:cubicBezTo>
                  <a:cubicBezTo>
                    <a:pt x="40" y="200"/>
                    <a:pt x="40" y="200"/>
                    <a:pt x="40" y="200"/>
                  </a:cubicBezTo>
                  <a:cubicBezTo>
                    <a:pt x="51" y="200"/>
                    <a:pt x="60" y="191"/>
                    <a:pt x="60" y="180"/>
                  </a:cubicBezTo>
                  <a:cubicBezTo>
                    <a:pt x="60" y="169"/>
                    <a:pt x="51" y="160"/>
                    <a:pt x="40" y="160"/>
                  </a:cubicBezTo>
                  <a:close/>
                  <a:moveTo>
                    <a:pt x="40" y="80"/>
                  </a:moveTo>
                  <a:cubicBezTo>
                    <a:pt x="20" y="80"/>
                    <a:pt x="20" y="80"/>
                    <a:pt x="20" y="80"/>
                  </a:cubicBezTo>
                  <a:cubicBezTo>
                    <a:pt x="9" y="80"/>
                    <a:pt x="0" y="89"/>
                    <a:pt x="0" y="100"/>
                  </a:cubicBezTo>
                  <a:cubicBezTo>
                    <a:pt x="0" y="111"/>
                    <a:pt x="9" y="120"/>
                    <a:pt x="20" y="120"/>
                  </a:cubicBezTo>
                  <a:cubicBezTo>
                    <a:pt x="40" y="120"/>
                    <a:pt x="40" y="120"/>
                    <a:pt x="40" y="120"/>
                  </a:cubicBezTo>
                  <a:cubicBezTo>
                    <a:pt x="51" y="120"/>
                    <a:pt x="60" y="111"/>
                    <a:pt x="60" y="100"/>
                  </a:cubicBezTo>
                  <a:cubicBezTo>
                    <a:pt x="60" y="89"/>
                    <a:pt x="51" y="80"/>
                    <a:pt x="40" y="80"/>
                  </a:cubicBezTo>
                  <a:close/>
                  <a:moveTo>
                    <a:pt x="40" y="0"/>
                  </a:moveTo>
                  <a:cubicBezTo>
                    <a:pt x="20" y="0"/>
                    <a:pt x="20" y="0"/>
                    <a:pt x="20" y="0"/>
                  </a:cubicBezTo>
                  <a:cubicBezTo>
                    <a:pt x="9" y="0"/>
                    <a:pt x="0" y="9"/>
                    <a:pt x="0" y="20"/>
                  </a:cubicBezTo>
                  <a:cubicBezTo>
                    <a:pt x="0" y="31"/>
                    <a:pt x="9" y="40"/>
                    <a:pt x="20" y="40"/>
                  </a:cubicBezTo>
                  <a:cubicBezTo>
                    <a:pt x="40" y="40"/>
                    <a:pt x="40" y="40"/>
                    <a:pt x="40" y="40"/>
                  </a:cubicBezTo>
                  <a:cubicBezTo>
                    <a:pt x="51" y="40"/>
                    <a:pt x="60" y="31"/>
                    <a:pt x="60" y="20"/>
                  </a:cubicBezTo>
                  <a:cubicBezTo>
                    <a:pt x="60" y="9"/>
                    <a:pt x="51" y="0"/>
                    <a:pt x="40" y="0"/>
                  </a:cubicBezTo>
                  <a:close/>
                  <a:moveTo>
                    <a:pt x="120" y="40"/>
                  </a:moveTo>
                  <a:cubicBezTo>
                    <a:pt x="260" y="40"/>
                    <a:pt x="260" y="40"/>
                    <a:pt x="260" y="40"/>
                  </a:cubicBezTo>
                  <a:cubicBezTo>
                    <a:pt x="271" y="40"/>
                    <a:pt x="280" y="31"/>
                    <a:pt x="280" y="20"/>
                  </a:cubicBezTo>
                  <a:cubicBezTo>
                    <a:pt x="280" y="9"/>
                    <a:pt x="271" y="0"/>
                    <a:pt x="260" y="0"/>
                  </a:cubicBezTo>
                  <a:cubicBezTo>
                    <a:pt x="120" y="0"/>
                    <a:pt x="120" y="0"/>
                    <a:pt x="120" y="0"/>
                  </a:cubicBezTo>
                  <a:cubicBezTo>
                    <a:pt x="109" y="0"/>
                    <a:pt x="100" y="9"/>
                    <a:pt x="100" y="20"/>
                  </a:cubicBezTo>
                  <a:cubicBezTo>
                    <a:pt x="100" y="31"/>
                    <a:pt x="109" y="40"/>
                    <a:pt x="120" y="40"/>
                  </a:cubicBezTo>
                  <a:close/>
                  <a:moveTo>
                    <a:pt x="260" y="80"/>
                  </a:moveTo>
                  <a:cubicBezTo>
                    <a:pt x="120" y="80"/>
                    <a:pt x="120" y="80"/>
                    <a:pt x="120" y="80"/>
                  </a:cubicBezTo>
                  <a:cubicBezTo>
                    <a:pt x="109" y="80"/>
                    <a:pt x="100" y="89"/>
                    <a:pt x="100" y="100"/>
                  </a:cubicBezTo>
                  <a:cubicBezTo>
                    <a:pt x="100" y="111"/>
                    <a:pt x="109" y="120"/>
                    <a:pt x="120" y="120"/>
                  </a:cubicBezTo>
                  <a:cubicBezTo>
                    <a:pt x="260" y="120"/>
                    <a:pt x="260" y="120"/>
                    <a:pt x="260" y="120"/>
                  </a:cubicBezTo>
                  <a:cubicBezTo>
                    <a:pt x="271" y="120"/>
                    <a:pt x="280" y="111"/>
                    <a:pt x="280" y="100"/>
                  </a:cubicBezTo>
                  <a:cubicBezTo>
                    <a:pt x="280" y="89"/>
                    <a:pt x="271" y="80"/>
                    <a:pt x="260" y="80"/>
                  </a:cubicBezTo>
                  <a:close/>
                  <a:moveTo>
                    <a:pt x="260" y="160"/>
                  </a:moveTo>
                  <a:cubicBezTo>
                    <a:pt x="120" y="160"/>
                    <a:pt x="120" y="160"/>
                    <a:pt x="120" y="160"/>
                  </a:cubicBezTo>
                  <a:cubicBezTo>
                    <a:pt x="109" y="160"/>
                    <a:pt x="100" y="169"/>
                    <a:pt x="100" y="180"/>
                  </a:cubicBezTo>
                  <a:cubicBezTo>
                    <a:pt x="100" y="191"/>
                    <a:pt x="109" y="200"/>
                    <a:pt x="120" y="200"/>
                  </a:cubicBezTo>
                  <a:cubicBezTo>
                    <a:pt x="260" y="200"/>
                    <a:pt x="260" y="200"/>
                    <a:pt x="260" y="200"/>
                  </a:cubicBezTo>
                  <a:cubicBezTo>
                    <a:pt x="271" y="200"/>
                    <a:pt x="280" y="191"/>
                    <a:pt x="280" y="180"/>
                  </a:cubicBezTo>
                  <a:cubicBezTo>
                    <a:pt x="280" y="169"/>
                    <a:pt x="271" y="160"/>
                    <a:pt x="260" y="160"/>
                  </a:cubicBezTo>
                  <a:close/>
                </a:path>
              </a:pathLst>
            </a:custGeom>
            <a:solidFill>
              <a:srgbClr val="4FB3BD"/>
            </a:solid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F7BC3"/>
                </a:solidFill>
                <a:highlight>
                  <a:srgbClr val="5F7BC3"/>
                </a:highlight>
              </a:endParaRPr>
            </a:p>
          </p:txBody>
        </p:sp>
      </p:grpSp>
      <p:sp>
        <p:nvSpPr>
          <p:cNvPr id="2" name="Espace réservé du numéro de diapositive 1">
            <a:extLst>
              <a:ext uri="{FF2B5EF4-FFF2-40B4-BE49-F238E27FC236}">
                <a16:creationId xmlns:a16="http://schemas.microsoft.com/office/drawing/2014/main" id="{ECF6F04B-9BEE-8F70-5DFB-694587F130D1}"/>
              </a:ext>
            </a:extLst>
          </p:cNvPr>
          <p:cNvSpPr>
            <a:spLocks noGrp="1"/>
          </p:cNvSpPr>
          <p:nvPr>
            <p:ph type="sldNum" sz="quarter" idx="12"/>
          </p:nvPr>
        </p:nvSpPr>
        <p:spPr/>
        <p:txBody>
          <a:bodyPr/>
          <a:lstStyle/>
          <a:p>
            <a:fld id="{3797124D-110B-40F6-AD5D-61A9D620943F}" type="slidenum">
              <a:rPr lang="fr-FR" smtClean="0"/>
              <a:t>3</a:t>
            </a:fld>
            <a:endParaRPr lang="fr-FR"/>
          </a:p>
        </p:txBody>
      </p:sp>
      <p:sp>
        <p:nvSpPr>
          <p:cNvPr id="3" name="Title 6">
            <a:extLst>
              <a:ext uri="{FF2B5EF4-FFF2-40B4-BE49-F238E27FC236}">
                <a16:creationId xmlns:a16="http://schemas.microsoft.com/office/drawing/2014/main" id="{86F6CCA3-BFAC-A033-F4F4-108517D09CF3}"/>
              </a:ext>
            </a:extLst>
          </p:cNvPr>
          <p:cNvSpPr txBox="1">
            <a:spLocks/>
          </p:cNvSpPr>
          <p:nvPr/>
        </p:nvSpPr>
        <p:spPr>
          <a:xfrm>
            <a:off x="1792808" y="2749263"/>
            <a:ext cx="8606383" cy="222522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fr-FR" sz="2200" dirty="0">
                <a:solidFill>
                  <a:srgbClr val="4FB3BD"/>
                </a:solidFill>
              </a:rPr>
              <a:t>Contexte et cadre de l’étude………………………………………………………4</a:t>
            </a:r>
          </a:p>
          <a:p>
            <a:pPr marL="571500" indent="-571500">
              <a:buFont typeface="Arial" panose="020B0604020202020204" pitchFamily="34" charset="0"/>
              <a:buChar char="•"/>
            </a:pPr>
            <a:endParaRPr lang="fr-FR" sz="2200" dirty="0">
              <a:solidFill>
                <a:srgbClr val="4FB3BD"/>
              </a:solidFill>
            </a:endParaRPr>
          </a:p>
          <a:p>
            <a:pPr marL="571500" indent="-571500">
              <a:buFont typeface="Arial" panose="020B0604020202020204" pitchFamily="34" charset="0"/>
              <a:buChar char="•"/>
            </a:pPr>
            <a:r>
              <a:rPr lang="fr-FR" sz="2200" dirty="0">
                <a:solidFill>
                  <a:srgbClr val="4FB3BD"/>
                </a:solidFill>
              </a:rPr>
              <a:t>Principaux éléments méthodologiques………………………………………10</a:t>
            </a:r>
          </a:p>
          <a:p>
            <a:pPr marL="571500" indent="-571500">
              <a:buFont typeface="Arial" panose="020B0604020202020204" pitchFamily="34" charset="0"/>
              <a:buChar char="•"/>
            </a:pPr>
            <a:endParaRPr lang="fr-FR" sz="2200" dirty="0">
              <a:solidFill>
                <a:srgbClr val="4FB3BD"/>
              </a:solidFill>
            </a:endParaRPr>
          </a:p>
          <a:p>
            <a:pPr marL="571500" indent="-571500">
              <a:buFont typeface="Arial" panose="020B0604020202020204" pitchFamily="34" charset="0"/>
              <a:buChar char="•"/>
            </a:pPr>
            <a:r>
              <a:rPr lang="fr-FR" sz="2200" dirty="0">
                <a:solidFill>
                  <a:srgbClr val="4FB3BD"/>
                </a:solidFill>
              </a:rPr>
              <a:t>Résultats et mise en perspective………………………………………………..14</a:t>
            </a:r>
          </a:p>
          <a:p>
            <a:pPr marL="571500" indent="-571500">
              <a:buFont typeface="Arial" panose="020B0604020202020204" pitchFamily="34" charset="0"/>
              <a:buChar char="•"/>
            </a:pPr>
            <a:endParaRPr lang="fr-FR" sz="2200" dirty="0">
              <a:solidFill>
                <a:srgbClr val="4FB3BD"/>
              </a:solidFill>
            </a:endParaRPr>
          </a:p>
          <a:p>
            <a:pPr marL="571500" indent="-571500">
              <a:buFont typeface="Arial" panose="020B0604020202020204" pitchFamily="34" charset="0"/>
              <a:buChar char="•"/>
            </a:pPr>
            <a:r>
              <a:rPr lang="fr-FR" sz="2200" dirty="0">
                <a:solidFill>
                  <a:srgbClr val="4FB3BD"/>
                </a:solidFill>
              </a:rPr>
              <a:t>Annexes méthodologiques détaillées</a:t>
            </a:r>
            <a:r>
              <a:rPr lang="fr-FR" sz="2200">
                <a:solidFill>
                  <a:srgbClr val="4FB3BD"/>
                </a:solidFill>
              </a:rPr>
              <a:t>……………………..……………….…18</a:t>
            </a:r>
            <a:endParaRPr lang="fr-FR" sz="2200" dirty="0">
              <a:solidFill>
                <a:srgbClr val="4FB3BD"/>
              </a:solidFill>
            </a:endParaRPr>
          </a:p>
        </p:txBody>
      </p:sp>
    </p:spTree>
    <p:extLst>
      <p:ext uri="{BB962C8B-B14F-4D97-AF65-F5344CB8AC3E}">
        <p14:creationId xmlns:p14="http://schemas.microsoft.com/office/powerpoint/2010/main" val="379788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239367"/>
            <a:ext cx="11020927" cy="685543"/>
          </a:xfrm>
        </p:spPr>
        <p:txBody>
          <a:bodyPr>
            <a:normAutofit/>
          </a:bodyPr>
          <a:lstStyle/>
          <a:p>
            <a:pPr algn="ctr"/>
            <a:r>
              <a:rPr lang="fr-FR" sz="3600">
                <a:solidFill>
                  <a:srgbClr val="002060"/>
                </a:solidFill>
              </a:rPr>
              <a:t>Contexte</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166644" y="1176260"/>
            <a:ext cx="3659122" cy="5632311"/>
          </a:xfrm>
          <a:prstGeom prst="rect">
            <a:avLst/>
          </a:prstGeom>
          <a:noFill/>
        </p:spPr>
        <p:txBody>
          <a:bodyPr wrap="square" rtlCol="0">
            <a:spAutoFit/>
          </a:bodyPr>
          <a:lstStyle/>
          <a:p>
            <a:pPr algn="just"/>
            <a:r>
              <a:rPr lang="fr-FR" sz="1600">
                <a:solidFill>
                  <a:srgbClr val="002060"/>
                </a:solidFill>
              </a:rPr>
              <a:t>Au cours de l’année 2019-2020, 2 725 300 étudiants étaient inscrits dans l’enseignement supérieur (MESRI). Les étudiants boursiers représentaient environ 26% de cette population (plus de 700 000 étudiants). </a:t>
            </a:r>
          </a:p>
          <a:p>
            <a:pPr algn="just"/>
            <a:endParaRPr lang="fr-FR" sz="800">
              <a:solidFill>
                <a:srgbClr val="002060"/>
              </a:solidFill>
            </a:endParaRPr>
          </a:p>
          <a:p>
            <a:pPr algn="just"/>
            <a:r>
              <a:rPr lang="fr-FR" sz="1600">
                <a:solidFill>
                  <a:srgbClr val="002060"/>
                </a:solidFill>
              </a:rPr>
              <a:t>Sur les diagrammes ci-contre, on observe qu’en 2016, le parc privé et le domicile familial sont les principaux types de logement choisis par les étudiants pour se loger (plus de 60%). </a:t>
            </a:r>
          </a:p>
          <a:p>
            <a:pPr algn="just"/>
            <a:endParaRPr lang="fr-FR" sz="800">
              <a:solidFill>
                <a:srgbClr val="002060"/>
              </a:solidFill>
            </a:endParaRPr>
          </a:p>
          <a:p>
            <a:pPr algn="just"/>
            <a:r>
              <a:rPr lang="fr-FR" sz="1600">
                <a:solidFill>
                  <a:srgbClr val="002060"/>
                </a:solidFill>
              </a:rPr>
              <a:t>L’offre de logement dédiée aux étudiants comptabilise 12% des étudiants. Ce chiffre est réduit à 8% pour l’offre à caractère social (hors résidences étudiantes privées), soit 3,25 fois moins que le nombre d’étudiants boursiers.</a:t>
            </a:r>
          </a:p>
          <a:p>
            <a:pPr algn="just"/>
            <a:r>
              <a:rPr lang="fr-FR" sz="1600">
                <a:solidFill>
                  <a:srgbClr val="002060"/>
                </a:solidFill>
              </a:rPr>
              <a:t>Les étudiants non boursiers font également face à des difficultés pour se loger et pourraient bénéficier de l’offre de logement à caractère social. </a:t>
            </a:r>
          </a:p>
          <a:p>
            <a:pPr algn="just"/>
            <a:endParaRPr lang="fr-FR" sz="800">
              <a:solidFill>
                <a:srgbClr val="002060"/>
              </a:solidFill>
            </a:endParaRPr>
          </a:p>
        </p:txBody>
      </p:sp>
      <p:grpSp>
        <p:nvGrpSpPr>
          <p:cNvPr id="5" name="Groupe 4">
            <a:extLst>
              <a:ext uri="{FF2B5EF4-FFF2-40B4-BE49-F238E27FC236}">
                <a16:creationId xmlns:a16="http://schemas.microsoft.com/office/drawing/2014/main" id="{29B239A9-B4AE-2EC3-316B-C1853444ABE4}"/>
              </a:ext>
            </a:extLst>
          </p:cNvPr>
          <p:cNvGrpSpPr/>
          <p:nvPr/>
        </p:nvGrpSpPr>
        <p:grpSpPr>
          <a:xfrm>
            <a:off x="4016569" y="1187669"/>
            <a:ext cx="8008787" cy="5484830"/>
            <a:chOff x="4016569" y="1629103"/>
            <a:chExt cx="7699850" cy="4931312"/>
          </a:xfrm>
        </p:grpSpPr>
        <p:pic>
          <p:nvPicPr>
            <p:cNvPr id="3" name="Image 2">
              <a:extLst>
                <a:ext uri="{FF2B5EF4-FFF2-40B4-BE49-F238E27FC236}">
                  <a16:creationId xmlns:a16="http://schemas.microsoft.com/office/drawing/2014/main" id="{C03C7ADA-3EBB-CC1F-5453-A20716BB4D90}"/>
                </a:ext>
              </a:extLst>
            </p:cNvPr>
            <p:cNvPicPr>
              <a:picLocks noChangeAspect="1"/>
            </p:cNvPicPr>
            <p:nvPr/>
          </p:nvPicPr>
          <p:blipFill rotWithShape="1">
            <a:blip r:embed="rId2"/>
            <a:srcRect t="14485"/>
            <a:stretch/>
          </p:blipFill>
          <p:spPr>
            <a:xfrm>
              <a:off x="4016569" y="1741187"/>
              <a:ext cx="7699850" cy="4819228"/>
            </a:xfrm>
            <a:prstGeom prst="rect">
              <a:avLst/>
            </a:prstGeom>
          </p:spPr>
        </p:pic>
        <p:sp>
          <p:nvSpPr>
            <p:cNvPr id="4" name="Rectangle 3">
              <a:extLst>
                <a:ext uri="{FF2B5EF4-FFF2-40B4-BE49-F238E27FC236}">
                  <a16:creationId xmlns:a16="http://schemas.microsoft.com/office/drawing/2014/main" id="{E05C72BF-738B-A34B-D363-3E505FAA25B1}"/>
                </a:ext>
              </a:extLst>
            </p:cNvPr>
            <p:cNvSpPr/>
            <p:nvPr/>
          </p:nvSpPr>
          <p:spPr>
            <a:xfrm>
              <a:off x="4099035" y="1629103"/>
              <a:ext cx="2574536" cy="252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Espace réservé du numéro de diapositive 5">
            <a:extLst>
              <a:ext uri="{FF2B5EF4-FFF2-40B4-BE49-F238E27FC236}">
                <a16:creationId xmlns:a16="http://schemas.microsoft.com/office/drawing/2014/main" id="{DAFA5C2F-7850-4C92-7B70-03580D1D9FC7}"/>
              </a:ext>
            </a:extLst>
          </p:cNvPr>
          <p:cNvSpPr>
            <a:spLocks noGrp="1"/>
          </p:cNvSpPr>
          <p:nvPr>
            <p:ph type="sldNum" sz="quarter" idx="12"/>
          </p:nvPr>
        </p:nvSpPr>
        <p:spPr/>
        <p:txBody>
          <a:bodyPr/>
          <a:lstStyle/>
          <a:p>
            <a:fld id="{3797124D-110B-40F6-AD5D-61A9D620943F}" type="slidenum">
              <a:rPr lang="fr-FR" smtClean="0"/>
              <a:t>4</a:t>
            </a:fld>
            <a:endParaRPr lang="fr-FR"/>
          </a:p>
        </p:txBody>
      </p:sp>
    </p:spTree>
    <p:extLst>
      <p:ext uri="{BB962C8B-B14F-4D97-AF65-F5344CB8AC3E}">
        <p14:creationId xmlns:p14="http://schemas.microsoft.com/office/powerpoint/2010/main" val="39876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239367"/>
            <a:ext cx="11020927" cy="685543"/>
          </a:xfrm>
        </p:spPr>
        <p:txBody>
          <a:bodyPr>
            <a:normAutofit/>
          </a:bodyPr>
          <a:lstStyle/>
          <a:p>
            <a:pPr algn="ctr"/>
            <a:r>
              <a:rPr lang="fr-FR" sz="3600">
                <a:solidFill>
                  <a:srgbClr val="002060"/>
                </a:solidFill>
              </a:rPr>
              <a:t>Contexte</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240216" y="924910"/>
            <a:ext cx="3659122" cy="5755422"/>
          </a:xfrm>
          <a:prstGeom prst="rect">
            <a:avLst/>
          </a:prstGeom>
          <a:noFill/>
        </p:spPr>
        <p:txBody>
          <a:bodyPr wrap="square" rtlCol="0">
            <a:spAutoFit/>
          </a:bodyPr>
          <a:lstStyle/>
          <a:p>
            <a:pPr algn="just"/>
            <a:r>
              <a:rPr lang="fr-FR" sz="1600">
                <a:solidFill>
                  <a:srgbClr val="002060"/>
                </a:solidFill>
              </a:rPr>
              <a:t>Dans un contexte où la population étudiante ne cesse d’augmenter, le précédent gouvernement avait fixé l’objectif de construire 60 000 logements étudiants d’ici 2022. En 2021, cet objectif était loin d’être atteint avec seulement  36 000 logements réalisés.</a:t>
            </a:r>
          </a:p>
          <a:p>
            <a:pPr algn="just"/>
            <a:endParaRPr lang="fr-FR" sz="1600">
              <a:solidFill>
                <a:srgbClr val="002060"/>
              </a:solidFill>
            </a:endParaRPr>
          </a:p>
          <a:p>
            <a:pPr algn="just"/>
            <a:r>
              <a:rPr lang="fr-FR" sz="1600">
                <a:solidFill>
                  <a:srgbClr val="002060"/>
                </a:solidFill>
              </a:rPr>
              <a:t>Cet écart devrait d’autant plus se ressentir dans les années à venir avec une population étudiante en hausse qui devrait atteindre 2,8 millions d’individus en 2027 (MESRI). </a:t>
            </a:r>
          </a:p>
          <a:p>
            <a:pPr algn="just"/>
            <a:endParaRPr lang="fr-FR" sz="1600">
              <a:solidFill>
                <a:srgbClr val="002060"/>
              </a:solidFill>
            </a:endParaRPr>
          </a:p>
          <a:p>
            <a:pPr algn="just"/>
            <a:r>
              <a:rPr lang="fr-FR" sz="1600">
                <a:solidFill>
                  <a:srgbClr val="002060"/>
                </a:solidFill>
              </a:rPr>
              <a:t>Ce constat soulève la nécessité d’investir davantage pour augmenter cette offre. Cependant, il apparait nécessaire d’objectiver et de mesurer la valeur sociétale générée par la construction de ces logements afin de comprendre les raisons justifiant ces investissements. Cette mesure constitue l’objet de la présente étude.</a:t>
            </a:r>
          </a:p>
        </p:txBody>
      </p:sp>
      <p:pic>
        <p:nvPicPr>
          <p:cNvPr id="6" name="Image 5">
            <a:extLst>
              <a:ext uri="{FF2B5EF4-FFF2-40B4-BE49-F238E27FC236}">
                <a16:creationId xmlns:a16="http://schemas.microsoft.com/office/drawing/2014/main" id="{0449B063-D584-5AEA-14B9-E9D5772C2573}"/>
              </a:ext>
            </a:extLst>
          </p:cNvPr>
          <p:cNvPicPr>
            <a:picLocks noChangeAspect="1"/>
          </p:cNvPicPr>
          <p:nvPr/>
        </p:nvPicPr>
        <p:blipFill>
          <a:blip r:embed="rId2"/>
          <a:stretch>
            <a:fillRect/>
          </a:stretch>
        </p:blipFill>
        <p:spPr>
          <a:xfrm>
            <a:off x="4454128" y="1093076"/>
            <a:ext cx="7370010" cy="5531946"/>
          </a:xfrm>
          <a:prstGeom prst="rect">
            <a:avLst/>
          </a:prstGeom>
        </p:spPr>
      </p:pic>
      <p:sp>
        <p:nvSpPr>
          <p:cNvPr id="3" name="Espace réservé du numéro de diapositive 2">
            <a:extLst>
              <a:ext uri="{FF2B5EF4-FFF2-40B4-BE49-F238E27FC236}">
                <a16:creationId xmlns:a16="http://schemas.microsoft.com/office/drawing/2014/main" id="{69B9647E-79E0-C747-9205-B2A2D5FC61C0}"/>
              </a:ext>
            </a:extLst>
          </p:cNvPr>
          <p:cNvSpPr>
            <a:spLocks noGrp="1"/>
          </p:cNvSpPr>
          <p:nvPr>
            <p:ph type="sldNum" sz="quarter" idx="12"/>
          </p:nvPr>
        </p:nvSpPr>
        <p:spPr/>
        <p:txBody>
          <a:bodyPr/>
          <a:lstStyle/>
          <a:p>
            <a:fld id="{3797124D-110B-40F6-AD5D-61A9D620943F}" type="slidenum">
              <a:rPr lang="fr-FR" smtClean="0"/>
              <a:t>5</a:t>
            </a:fld>
            <a:endParaRPr lang="fr-FR"/>
          </a:p>
        </p:txBody>
      </p:sp>
    </p:spTree>
    <p:extLst>
      <p:ext uri="{BB962C8B-B14F-4D97-AF65-F5344CB8AC3E}">
        <p14:creationId xmlns:p14="http://schemas.microsoft.com/office/powerpoint/2010/main" val="404750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239367"/>
            <a:ext cx="11020927" cy="685543"/>
          </a:xfrm>
        </p:spPr>
        <p:txBody>
          <a:bodyPr>
            <a:normAutofit/>
          </a:bodyPr>
          <a:lstStyle/>
          <a:p>
            <a:pPr algn="ctr"/>
            <a:r>
              <a:rPr lang="fr-FR" sz="3600">
                <a:solidFill>
                  <a:srgbClr val="002060"/>
                </a:solidFill>
              </a:rPr>
              <a:t>L’évaluation socio-économique</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391854" y="1106775"/>
            <a:ext cx="11408287" cy="1077218"/>
          </a:xfrm>
          <a:prstGeom prst="rect">
            <a:avLst/>
          </a:prstGeom>
          <a:noFill/>
        </p:spPr>
        <p:txBody>
          <a:bodyPr wrap="square" rtlCol="0">
            <a:spAutoFit/>
          </a:bodyPr>
          <a:lstStyle/>
          <a:p>
            <a:pPr algn="just"/>
            <a:r>
              <a:rPr lang="fr-FR" sz="1600" dirty="0">
                <a:solidFill>
                  <a:srgbClr val="002060"/>
                </a:solidFill>
              </a:rPr>
              <a:t>Afin de répondre à cet enjeu, il convient de déterminer et mesurer les impacts socio-économiques émanant de la construction de logements sociaux étudiants en France, c’est-à-dire mettre à la fois en avant les coûts d’une telle construction mais aussi les bénéfices pour l’ensemble des parties prenantes sur la durée de vie des logements. Cet exercice, appelé évaluation socio-économique, repose sur une méthode éprouvée mêlant connaissances scientifiques et opérationnelles sur le sujet.</a:t>
            </a:r>
          </a:p>
        </p:txBody>
      </p:sp>
      <p:sp>
        <p:nvSpPr>
          <p:cNvPr id="7" name="Rectangle 6">
            <a:extLst>
              <a:ext uri="{FF2B5EF4-FFF2-40B4-BE49-F238E27FC236}">
                <a16:creationId xmlns:a16="http://schemas.microsoft.com/office/drawing/2014/main" id="{194B153B-C9AB-2272-F563-216DC0197ABC}"/>
              </a:ext>
            </a:extLst>
          </p:cNvPr>
          <p:cNvSpPr/>
          <p:nvPr/>
        </p:nvSpPr>
        <p:spPr>
          <a:xfrm>
            <a:off x="1829091" y="4070612"/>
            <a:ext cx="6289323" cy="152400"/>
          </a:xfrm>
          <a:prstGeom prst="rect">
            <a:avLst/>
          </a:prstGeom>
          <a:solidFill>
            <a:srgbClr val="0D224C"/>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8" name="Triangle isocèle 5">
            <a:extLst>
              <a:ext uri="{FF2B5EF4-FFF2-40B4-BE49-F238E27FC236}">
                <a16:creationId xmlns:a16="http://schemas.microsoft.com/office/drawing/2014/main" id="{FD253572-670A-4636-785E-02B8F0A1C0B8}"/>
              </a:ext>
            </a:extLst>
          </p:cNvPr>
          <p:cNvSpPr/>
          <p:nvPr/>
        </p:nvSpPr>
        <p:spPr>
          <a:xfrm>
            <a:off x="4419881" y="4299212"/>
            <a:ext cx="1066800" cy="685800"/>
          </a:xfrm>
          <a:prstGeom prst="triangle">
            <a:avLst/>
          </a:prstGeom>
          <a:solidFill>
            <a:srgbClr val="0D224C"/>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9" name="Rectangle à coins arrondis 6">
            <a:extLst>
              <a:ext uri="{FF2B5EF4-FFF2-40B4-BE49-F238E27FC236}">
                <a16:creationId xmlns:a16="http://schemas.microsoft.com/office/drawing/2014/main" id="{1698623C-10BC-C570-8EF6-30A2653FE095}"/>
              </a:ext>
            </a:extLst>
          </p:cNvPr>
          <p:cNvSpPr/>
          <p:nvPr/>
        </p:nvSpPr>
        <p:spPr>
          <a:xfrm>
            <a:off x="2133881" y="3156216"/>
            <a:ext cx="762000" cy="76200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1" name="Rectangle à coins arrondis 17">
            <a:extLst>
              <a:ext uri="{FF2B5EF4-FFF2-40B4-BE49-F238E27FC236}">
                <a16:creationId xmlns:a16="http://schemas.microsoft.com/office/drawing/2014/main" id="{35B2B4F3-3873-9A36-513C-0DA492CF23E9}"/>
              </a:ext>
            </a:extLst>
          </p:cNvPr>
          <p:cNvSpPr/>
          <p:nvPr/>
        </p:nvSpPr>
        <p:spPr>
          <a:xfrm>
            <a:off x="2667281" y="2318013"/>
            <a:ext cx="762000" cy="76200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2" name="Rectangle à coins arrondis 18">
            <a:extLst>
              <a:ext uri="{FF2B5EF4-FFF2-40B4-BE49-F238E27FC236}">
                <a16:creationId xmlns:a16="http://schemas.microsoft.com/office/drawing/2014/main" id="{8BA7CC95-7737-B45E-1AB1-BCC3E70831EE}"/>
              </a:ext>
            </a:extLst>
          </p:cNvPr>
          <p:cNvSpPr/>
          <p:nvPr/>
        </p:nvSpPr>
        <p:spPr>
          <a:xfrm>
            <a:off x="3200681" y="3156216"/>
            <a:ext cx="762000" cy="762000"/>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3" name="Rectangle 12">
            <a:extLst>
              <a:ext uri="{FF2B5EF4-FFF2-40B4-BE49-F238E27FC236}">
                <a16:creationId xmlns:a16="http://schemas.microsoft.com/office/drawing/2014/main" id="{4F86D077-B3CA-37E3-07C6-598FDE665968}"/>
              </a:ext>
            </a:extLst>
          </p:cNvPr>
          <p:cNvSpPr/>
          <p:nvPr/>
        </p:nvSpPr>
        <p:spPr>
          <a:xfrm>
            <a:off x="2286281" y="3539495"/>
            <a:ext cx="457200" cy="76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4" name="Rectangle 13">
            <a:extLst>
              <a:ext uri="{FF2B5EF4-FFF2-40B4-BE49-F238E27FC236}">
                <a16:creationId xmlns:a16="http://schemas.microsoft.com/office/drawing/2014/main" id="{04A7D19C-58BE-FACF-3633-036CDD537D69}"/>
              </a:ext>
            </a:extLst>
          </p:cNvPr>
          <p:cNvSpPr/>
          <p:nvPr/>
        </p:nvSpPr>
        <p:spPr>
          <a:xfrm>
            <a:off x="3353081" y="3539495"/>
            <a:ext cx="457200" cy="76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5" name="Rectangle 14">
            <a:extLst>
              <a:ext uri="{FF2B5EF4-FFF2-40B4-BE49-F238E27FC236}">
                <a16:creationId xmlns:a16="http://schemas.microsoft.com/office/drawing/2014/main" id="{C75E6097-8F08-7DB9-95E8-E52390701F60}"/>
              </a:ext>
            </a:extLst>
          </p:cNvPr>
          <p:cNvSpPr/>
          <p:nvPr/>
        </p:nvSpPr>
        <p:spPr>
          <a:xfrm>
            <a:off x="2819681" y="2651109"/>
            <a:ext cx="457200" cy="76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6" name="Rectangle à coins arrondis 22">
            <a:extLst>
              <a:ext uri="{FF2B5EF4-FFF2-40B4-BE49-F238E27FC236}">
                <a16:creationId xmlns:a16="http://schemas.microsoft.com/office/drawing/2014/main" id="{3D2C0057-263C-AF20-562F-8E1277411B2C}"/>
              </a:ext>
            </a:extLst>
          </p:cNvPr>
          <p:cNvSpPr/>
          <p:nvPr/>
        </p:nvSpPr>
        <p:spPr>
          <a:xfrm>
            <a:off x="5943881" y="3156216"/>
            <a:ext cx="762000" cy="762000"/>
          </a:xfrm>
          <a:prstGeom prst="roundRect">
            <a:avLst/>
          </a:prstGeom>
          <a:solidFill>
            <a:srgbClr val="16A085"/>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7" name="Rectangle à coins arrondis 26">
            <a:extLst>
              <a:ext uri="{FF2B5EF4-FFF2-40B4-BE49-F238E27FC236}">
                <a16:creationId xmlns:a16="http://schemas.microsoft.com/office/drawing/2014/main" id="{7BCB0CB1-6E55-4000-8E02-D667FC8C532A}"/>
              </a:ext>
            </a:extLst>
          </p:cNvPr>
          <p:cNvSpPr/>
          <p:nvPr/>
        </p:nvSpPr>
        <p:spPr>
          <a:xfrm>
            <a:off x="6477281" y="2318013"/>
            <a:ext cx="762000" cy="762000"/>
          </a:xfrm>
          <a:prstGeom prst="roundRect">
            <a:avLst/>
          </a:prstGeom>
          <a:solidFill>
            <a:srgbClr val="16A085"/>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8" name="Rectangle à coins arrondis 28">
            <a:extLst>
              <a:ext uri="{FF2B5EF4-FFF2-40B4-BE49-F238E27FC236}">
                <a16:creationId xmlns:a16="http://schemas.microsoft.com/office/drawing/2014/main" id="{3B107D57-86EB-09E3-6CB8-27EE2DB86F5D}"/>
              </a:ext>
            </a:extLst>
          </p:cNvPr>
          <p:cNvSpPr/>
          <p:nvPr/>
        </p:nvSpPr>
        <p:spPr>
          <a:xfrm>
            <a:off x="7010681" y="3156216"/>
            <a:ext cx="762000" cy="762000"/>
          </a:xfrm>
          <a:prstGeom prst="roundRect">
            <a:avLst/>
          </a:prstGeom>
          <a:solidFill>
            <a:srgbClr val="16A085"/>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19" name="Rectangle 18">
            <a:extLst>
              <a:ext uri="{FF2B5EF4-FFF2-40B4-BE49-F238E27FC236}">
                <a16:creationId xmlns:a16="http://schemas.microsoft.com/office/drawing/2014/main" id="{90BD0523-9706-DC58-C30F-10A2E7A28A2E}"/>
              </a:ext>
            </a:extLst>
          </p:cNvPr>
          <p:cNvSpPr/>
          <p:nvPr/>
        </p:nvSpPr>
        <p:spPr>
          <a:xfrm>
            <a:off x="6113920" y="3498119"/>
            <a:ext cx="457200" cy="7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20" name="Rectangle 19">
            <a:extLst>
              <a:ext uri="{FF2B5EF4-FFF2-40B4-BE49-F238E27FC236}">
                <a16:creationId xmlns:a16="http://schemas.microsoft.com/office/drawing/2014/main" id="{8CDEDCCD-E6CB-9BB8-EAE6-328EBEF9855C}"/>
              </a:ext>
            </a:extLst>
          </p:cNvPr>
          <p:cNvSpPr/>
          <p:nvPr/>
        </p:nvSpPr>
        <p:spPr>
          <a:xfrm>
            <a:off x="7186257" y="3493771"/>
            <a:ext cx="457200" cy="7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21" name="Rectangle 20">
            <a:extLst>
              <a:ext uri="{FF2B5EF4-FFF2-40B4-BE49-F238E27FC236}">
                <a16:creationId xmlns:a16="http://schemas.microsoft.com/office/drawing/2014/main" id="{53F4E87D-136E-BF25-01A2-BB37529F7CA3}"/>
              </a:ext>
            </a:extLst>
          </p:cNvPr>
          <p:cNvSpPr/>
          <p:nvPr/>
        </p:nvSpPr>
        <p:spPr>
          <a:xfrm>
            <a:off x="6629681" y="2629487"/>
            <a:ext cx="457200" cy="7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22" name="Rectangle 21">
            <a:extLst>
              <a:ext uri="{FF2B5EF4-FFF2-40B4-BE49-F238E27FC236}">
                <a16:creationId xmlns:a16="http://schemas.microsoft.com/office/drawing/2014/main" id="{549D77EB-45AF-9380-70DF-9D476B830CF0}"/>
              </a:ext>
            </a:extLst>
          </p:cNvPr>
          <p:cNvSpPr/>
          <p:nvPr/>
        </p:nvSpPr>
        <p:spPr>
          <a:xfrm rot="5400000">
            <a:off x="6632504" y="2637396"/>
            <a:ext cx="457200" cy="7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24" name="Rectangle 23">
            <a:extLst>
              <a:ext uri="{FF2B5EF4-FFF2-40B4-BE49-F238E27FC236}">
                <a16:creationId xmlns:a16="http://schemas.microsoft.com/office/drawing/2014/main" id="{DC940AAD-CD33-55AE-0927-4948C269F099}"/>
              </a:ext>
            </a:extLst>
          </p:cNvPr>
          <p:cNvSpPr/>
          <p:nvPr/>
        </p:nvSpPr>
        <p:spPr>
          <a:xfrm rot="5400000">
            <a:off x="6111097" y="3507051"/>
            <a:ext cx="457200" cy="762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sp>
        <p:nvSpPr>
          <p:cNvPr id="25" name="Rectangle 24">
            <a:extLst>
              <a:ext uri="{FF2B5EF4-FFF2-40B4-BE49-F238E27FC236}">
                <a16:creationId xmlns:a16="http://schemas.microsoft.com/office/drawing/2014/main" id="{C0B12F65-0987-6CC6-E73B-101B61A45804}"/>
              </a:ext>
            </a:extLst>
          </p:cNvPr>
          <p:cNvSpPr/>
          <p:nvPr/>
        </p:nvSpPr>
        <p:spPr>
          <a:xfrm rot="5400000">
            <a:off x="7189080" y="3496597"/>
            <a:ext cx="457200" cy="76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04" tIns="45701" rIns="91404" bIns="45701" rtlCol="0" anchor="ctr"/>
          <a:lstStyle/>
          <a:p>
            <a:pPr algn="ctr"/>
            <a:endParaRPr lang="fr-FR"/>
          </a:p>
        </p:txBody>
      </p:sp>
      <p:grpSp>
        <p:nvGrpSpPr>
          <p:cNvPr id="26" name="Grouper 37">
            <a:extLst>
              <a:ext uri="{FF2B5EF4-FFF2-40B4-BE49-F238E27FC236}">
                <a16:creationId xmlns:a16="http://schemas.microsoft.com/office/drawing/2014/main" id="{0E6674CA-65DE-E115-333A-A8B894E19452}"/>
              </a:ext>
            </a:extLst>
          </p:cNvPr>
          <p:cNvGrpSpPr/>
          <p:nvPr/>
        </p:nvGrpSpPr>
        <p:grpSpPr>
          <a:xfrm>
            <a:off x="2057681" y="4227022"/>
            <a:ext cx="2362200" cy="1771558"/>
            <a:chOff x="264769" y="2227837"/>
            <a:chExt cx="3503203" cy="1771557"/>
          </a:xfrm>
        </p:grpSpPr>
        <p:sp>
          <p:nvSpPr>
            <p:cNvPr id="27" name="Rectangle 26">
              <a:extLst>
                <a:ext uri="{FF2B5EF4-FFF2-40B4-BE49-F238E27FC236}">
                  <a16:creationId xmlns:a16="http://schemas.microsoft.com/office/drawing/2014/main" id="{73DB5DD9-7AA6-1EF1-0EC0-25795AEA2DB4}"/>
                </a:ext>
              </a:extLst>
            </p:cNvPr>
            <p:cNvSpPr/>
            <p:nvPr/>
          </p:nvSpPr>
          <p:spPr>
            <a:xfrm>
              <a:off x="264769" y="2227837"/>
              <a:ext cx="3503203" cy="1681946"/>
            </a:xfrm>
            <a:prstGeom prst="rect">
              <a:avLst/>
            </a:pr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a:extLst>
                <a:ext uri="{FF2B5EF4-FFF2-40B4-BE49-F238E27FC236}">
                  <a16:creationId xmlns:a16="http://schemas.microsoft.com/office/drawing/2014/main" id="{9BB13847-F7AB-CD6D-25A5-089FC19A4AD4}"/>
                </a:ext>
              </a:extLst>
            </p:cNvPr>
            <p:cNvSpPr/>
            <p:nvPr/>
          </p:nvSpPr>
          <p:spPr>
            <a:xfrm>
              <a:off x="264769" y="2317448"/>
              <a:ext cx="3503203" cy="16819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defTabSz="533172">
                <a:lnSpc>
                  <a:spcPct val="90000"/>
                </a:lnSpc>
                <a:spcBef>
                  <a:spcPct val="0"/>
                </a:spcBef>
                <a:spcAft>
                  <a:spcPct val="35000"/>
                </a:spcAft>
              </a:pPr>
              <a:r>
                <a:rPr lang="fr-FR" sz="1400" b="1">
                  <a:solidFill>
                    <a:srgbClr val="0D224C"/>
                  </a:solidFill>
                </a:rPr>
                <a:t>Coûts socio-économico-environnementaux :</a:t>
              </a:r>
            </a:p>
            <a:p>
              <a:pPr marL="171377" indent="-171377" defTabSz="533172">
                <a:lnSpc>
                  <a:spcPct val="90000"/>
                </a:lnSpc>
                <a:spcBef>
                  <a:spcPct val="0"/>
                </a:spcBef>
                <a:spcAft>
                  <a:spcPct val="35000"/>
                </a:spcAft>
                <a:buFontTx/>
                <a:buChar char="-"/>
              </a:pPr>
              <a:r>
                <a:rPr lang="fr-FR" sz="1400">
                  <a:solidFill>
                    <a:srgbClr val="0D224C"/>
                  </a:solidFill>
                </a:rPr>
                <a:t>Investissement</a:t>
              </a:r>
            </a:p>
            <a:p>
              <a:pPr marL="171377" indent="-171377" defTabSz="533172">
                <a:lnSpc>
                  <a:spcPct val="90000"/>
                </a:lnSpc>
                <a:spcBef>
                  <a:spcPct val="0"/>
                </a:spcBef>
                <a:spcAft>
                  <a:spcPct val="35000"/>
                </a:spcAft>
                <a:buFontTx/>
                <a:buChar char="-"/>
              </a:pPr>
              <a:r>
                <a:rPr lang="fr-FR" sz="1400">
                  <a:solidFill>
                    <a:srgbClr val="0D224C"/>
                  </a:solidFill>
                </a:rPr>
                <a:t>Coûts d’exploitation</a:t>
              </a:r>
            </a:p>
            <a:p>
              <a:pPr defTabSz="533172">
                <a:lnSpc>
                  <a:spcPct val="90000"/>
                </a:lnSpc>
                <a:spcBef>
                  <a:spcPct val="0"/>
                </a:spcBef>
                <a:spcAft>
                  <a:spcPct val="35000"/>
                </a:spcAft>
              </a:pPr>
              <a:endParaRPr lang="fr-FR" sz="1400">
                <a:solidFill>
                  <a:srgbClr val="0D224C"/>
                </a:solidFill>
              </a:endParaRPr>
            </a:p>
            <a:p>
              <a:pPr defTabSz="533172">
                <a:lnSpc>
                  <a:spcPct val="90000"/>
                </a:lnSpc>
                <a:spcBef>
                  <a:spcPct val="0"/>
                </a:spcBef>
                <a:spcAft>
                  <a:spcPct val="35000"/>
                </a:spcAft>
              </a:pPr>
              <a:endParaRPr lang="fr-FR" sz="1200">
                <a:solidFill>
                  <a:schemeClr val="bg1">
                    <a:lumMod val="50000"/>
                  </a:schemeClr>
                </a:solidFill>
              </a:endParaRPr>
            </a:p>
            <a:p>
              <a:pPr algn="ctr" defTabSz="533172">
                <a:lnSpc>
                  <a:spcPct val="90000"/>
                </a:lnSpc>
                <a:spcBef>
                  <a:spcPct val="0"/>
                </a:spcBef>
                <a:spcAft>
                  <a:spcPct val="35000"/>
                </a:spcAft>
              </a:pPr>
              <a:endParaRPr lang="fr-FR" sz="1600" b="1">
                <a:solidFill>
                  <a:schemeClr val="tx1"/>
                </a:solidFill>
              </a:endParaRPr>
            </a:p>
          </p:txBody>
        </p:sp>
      </p:grpSp>
      <p:grpSp>
        <p:nvGrpSpPr>
          <p:cNvPr id="29" name="Grouper 40">
            <a:extLst>
              <a:ext uri="{FF2B5EF4-FFF2-40B4-BE49-F238E27FC236}">
                <a16:creationId xmlns:a16="http://schemas.microsoft.com/office/drawing/2014/main" id="{6392D5A7-FA25-C1E7-1D2E-542006B82EBA}"/>
              </a:ext>
            </a:extLst>
          </p:cNvPr>
          <p:cNvGrpSpPr/>
          <p:nvPr/>
        </p:nvGrpSpPr>
        <p:grpSpPr>
          <a:xfrm>
            <a:off x="5926808" y="4145618"/>
            <a:ext cx="4425659" cy="1628117"/>
            <a:chOff x="248143" y="1800889"/>
            <a:chExt cx="3446073" cy="1628117"/>
          </a:xfrm>
        </p:grpSpPr>
        <p:sp>
          <p:nvSpPr>
            <p:cNvPr id="30" name="Rectangle 29">
              <a:extLst>
                <a:ext uri="{FF2B5EF4-FFF2-40B4-BE49-F238E27FC236}">
                  <a16:creationId xmlns:a16="http://schemas.microsoft.com/office/drawing/2014/main" id="{8B891CA8-3DAA-2C11-386E-0018A0B46DA3}"/>
                </a:ext>
              </a:extLst>
            </p:cNvPr>
            <p:cNvSpPr/>
            <p:nvPr/>
          </p:nvSpPr>
          <p:spPr>
            <a:xfrm>
              <a:off x="260922" y="1935279"/>
              <a:ext cx="3433294" cy="1493727"/>
            </a:xfrm>
            <a:prstGeom prst="rect">
              <a:avLst/>
            </a:pr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a:extLst>
                <a:ext uri="{FF2B5EF4-FFF2-40B4-BE49-F238E27FC236}">
                  <a16:creationId xmlns:a16="http://schemas.microsoft.com/office/drawing/2014/main" id="{30A37D7D-2247-77D9-3F0F-F6D46F391BE6}"/>
                </a:ext>
              </a:extLst>
            </p:cNvPr>
            <p:cNvSpPr/>
            <p:nvPr/>
          </p:nvSpPr>
          <p:spPr>
            <a:xfrm>
              <a:off x="248143" y="1800889"/>
              <a:ext cx="3433294" cy="14745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defTabSz="533172">
                <a:lnSpc>
                  <a:spcPct val="90000"/>
                </a:lnSpc>
                <a:spcBef>
                  <a:spcPct val="0"/>
                </a:spcBef>
                <a:spcAft>
                  <a:spcPct val="35000"/>
                </a:spcAft>
              </a:pPr>
              <a:r>
                <a:rPr lang="fr-FR" sz="1400" b="1">
                  <a:solidFill>
                    <a:srgbClr val="0D224C"/>
                  </a:solidFill>
                </a:rPr>
                <a:t>Bénéfices socio-économico-environnementaux :</a:t>
              </a:r>
            </a:p>
            <a:p>
              <a:pPr marL="171377" indent="-171377" defTabSz="533172">
                <a:lnSpc>
                  <a:spcPct val="90000"/>
                </a:lnSpc>
                <a:spcBef>
                  <a:spcPct val="0"/>
                </a:spcBef>
                <a:spcAft>
                  <a:spcPct val="35000"/>
                </a:spcAft>
                <a:buFontTx/>
                <a:buChar char="-"/>
              </a:pPr>
              <a:r>
                <a:rPr lang="fr-FR" sz="1400">
                  <a:solidFill>
                    <a:srgbClr val="0D224C"/>
                  </a:solidFill>
                </a:rPr>
                <a:t>Hausse de l’espérance de salaire</a:t>
              </a:r>
            </a:p>
            <a:p>
              <a:pPr marL="171377" indent="-171377" defTabSz="533172">
                <a:lnSpc>
                  <a:spcPct val="90000"/>
                </a:lnSpc>
                <a:spcBef>
                  <a:spcPct val="0"/>
                </a:spcBef>
                <a:spcAft>
                  <a:spcPct val="35000"/>
                </a:spcAft>
                <a:buFontTx/>
                <a:buChar char="-"/>
              </a:pPr>
              <a:r>
                <a:rPr lang="fr-FR" sz="1400">
                  <a:solidFill>
                    <a:srgbClr val="0D224C"/>
                  </a:solidFill>
                </a:rPr>
                <a:t>Coûts locatifs évités pour les étudiants, </a:t>
              </a:r>
            </a:p>
            <a:p>
              <a:pPr marL="171377" indent="-171377" defTabSz="533172">
                <a:lnSpc>
                  <a:spcPct val="90000"/>
                </a:lnSpc>
                <a:spcBef>
                  <a:spcPct val="0"/>
                </a:spcBef>
                <a:spcAft>
                  <a:spcPct val="35000"/>
                </a:spcAft>
                <a:buFontTx/>
                <a:buChar char="-"/>
              </a:pPr>
              <a:r>
                <a:rPr lang="fr-FR" sz="1400">
                  <a:solidFill>
                    <a:srgbClr val="0D224C"/>
                  </a:solidFill>
                </a:rPr>
                <a:t>Coûts évités finances publiques, etc.</a:t>
              </a:r>
              <a:endParaRPr lang="fr-FR" sz="1200">
                <a:solidFill>
                  <a:schemeClr val="bg1">
                    <a:lumMod val="50000"/>
                  </a:schemeClr>
                </a:solidFill>
              </a:endParaRPr>
            </a:p>
          </p:txBody>
        </p:sp>
      </p:grpSp>
      <p:sp>
        <p:nvSpPr>
          <p:cNvPr id="32" name="ZoneTexte 31">
            <a:extLst>
              <a:ext uri="{FF2B5EF4-FFF2-40B4-BE49-F238E27FC236}">
                <a16:creationId xmlns:a16="http://schemas.microsoft.com/office/drawing/2014/main" id="{8135D3C7-3A36-11FF-C66C-666CEC96E3A1}"/>
              </a:ext>
            </a:extLst>
          </p:cNvPr>
          <p:cNvSpPr txBox="1"/>
          <p:nvPr/>
        </p:nvSpPr>
        <p:spPr>
          <a:xfrm>
            <a:off x="9073777" y="2578100"/>
            <a:ext cx="2557379" cy="1323439"/>
          </a:xfrm>
          <a:prstGeom prst="rect">
            <a:avLst/>
          </a:prstGeom>
          <a:solidFill>
            <a:srgbClr val="19AAB4"/>
          </a:solidFill>
        </p:spPr>
        <p:txBody>
          <a:bodyPr wrap="square" rtlCol="0">
            <a:spAutoFit/>
          </a:bodyPr>
          <a:lstStyle/>
          <a:p>
            <a:r>
              <a:rPr lang="fr-FR" sz="1600">
                <a:solidFill>
                  <a:schemeClr val="bg1"/>
                </a:solidFill>
              </a:rPr>
              <a:t>Des impacts : </a:t>
            </a:r>
          </a:p>
          <a:p>
            <a:pPr marL="285750" indent="-285750">
              <a:buFontTx/>
              <a:buChar char="-"/>
            </a:pPr>
            <a:r>
              <a:rPr lang="fr-FR" sz="1600">
                <a:solidFill>
                  <a:schemeClr val="bg1"/>
                </a:solidFill>
              </a:rPr>
              <a:t>Pour toutes les parties prenantes</a:t>
            </a:r>
          </a:p>
          <a:p>
            <a:pPr marL="285750" indent="-285750">
              <a:buFontTx/>
              <a:buChar char="-"/>
            </a:pPr>
            <a:r>
              <a:rPr lang="fr-FR" sz="1600">
                <a:solidFill>
                  <a:schemeClr val="bg1"/>
                </a:solidFill>
              </a:rPr>
              <a:t>De toutes natures</a:t>
            </a:r>
          </a:p>
          <a:p>
            <a:pPr marL="285750" indent="-285750">
              <a:buFontTx/>
              <a:buChar char="-"/>
            </a:pPr>
            <a:r>
              <a:rPr lang="fr-FR" sz="1600">
                <a:solidFill>
                  <a:schemeClr val="bg1"/>
                </a:solidFill>
              </a:rPr>
              <a:t>Sur le temps long</a:t>
            </a:r>
          </a:p>
        </p:txBody>
      </p:sp>
      <p:sp>
        <p:nvSpPr>
          <p:cNvPr id="33" name="ZoneTexte 32">
            <a:extLst>
              <a:ext uri="{FF2B5EF4-FFF2-40B4-BE49-F238E27FC236}">
                <a16:creationId xmlns:a16="http://schemas.microsoft.com/office/drawing/2014/main" id="{FFE6C0FA-2A49-3904-80B1-A167AF5801A1}"/>
              </a:ext>
            </a:extLst>
          </p:cNvPr>
          <p:cNvSpPr txBox="1"/>
          <p:nvPr/>
        </p:nvSpPr>
        <p:spPr>
          <a:xfrm>
            <a:off x="391855" y="5557609"/>
            <a:ext cx="11408286" cy="1138735"/>
          </a:xfrm>
          <a:prstGeom prst="rect">
            <a:avLst/>
          </a:prstGeom>
          <a:noFill/>
        </p:spPr>
        <p:txBody>
          <a:bodyPr wrap="square" lIns="91404" tIns="45701" rIns="91404" bIns="45701" rtlCol="0">
            <a:spAutoFit/>
          </a:bodyPr>
          <a:lstStyle/>
          <a:p>
            <a:pPr marL="285628" indent="-285628" algn="just">
              <a:buFont typeface="Arial"/>
              <a:buChar char="•"/>
            </a:pPr>
            <a:r>
              <a:rPr lang="fr-FR" sz="1600">
                <a:solidFill>
                  <a:srgbClr val="002060"/>
                </a:solidFill>
              </a:rPr>
              <a:t>Afin d’être </a:t>
            </a:r>
            <a:r>
              <a:rPr lang="fr-FR" sz="1600" b="1">
                <a:solidFill>
                  <a:srgbClr val="002060"/>
                </a:solidFill>
              </a:rPr>
              <a:t>comparés</a:t>
            </a:r>
            <a:r>
              <a:rPr lang="fr-FR" sz="1600">
                <a:solidFill>
                  <a:srgbClr val="002060"/>
                </a:solidFill>
              </a:rPr>
              <a:t>, l’ensemble des coûts et des bénéfices sont exprimés dans une unité commune, l’unité monétaire </a:t>
            </a:r>
          </a:p>
          <a:p>
            <a:pPr marL="285628" indent="-285628" algn="just">
              <a:buFont typeface="Arial"/>
              <a:buChar char="•"/>
            </a:pPr>
            <a:endParaRPr lang="fr-FR" sz="200">
              <a:solidFill>
                <a:srgbClr val="002060"/>
              </a:solidFill>
            </a:endParaRPr>
          </a:p>
          <a:p>
            <a:pPr marL="285628" indent="-285628" algn="just">
              <a:buFont typeface="Arial"/>
              <a:buChar char="•"/>
            </a:pPr>
            <a:r>
              <a:rPr lang="fr-FR" sz="1600">
                <a:solidFill>
                  <a:srgbClr val="002060"/>
                </a:solidFill>
              </a:rPr>
              <a:t>Les coûts et bénéfices du projet sont comparés aux coûts et bénéfices de la non-réalisation du projet </a:t>
            </a:r>
            <a:r>
              <a:rPr lang="fr-FR" sz="1600" b="1">
                <a:solidFill>
                  <a:srgbClr val="002060"/>
                </a:solidFill>
              </a:rPr>
              <a:t>(analyse contrefactuelle ou principe d’</a:t>
            </a:r>
            <a:r>
              <a:rPr lang="fr-FR" sz="1600" b="1" err="1">
                <a:solidFill>
                  <a:srgbClr val="002060"/>
                </a:solidFill>
              </a:rPr>
              <a:t>additionalité</a:t>
            </a:r>
            <a:r>
              <a:rPr lang="fr-FR" sz="1600" b="1">
                <a:solidFill>
                  <a:srgbClr val="002060"/>
                </a:solidFill>
              </a:rPr>
              <a:t>). Dans ce cas précis, il s’agit d’une situation sans logement social étudiant.</a:t>
            </a:r>
          </a:p>
          <a:p>
            <a:pPr marL="285628" indent="-285628" algn="just">
              <a:buFont typeface="Arial"/>
              <a:buChar char="•"/>
            </a:pPr>
            <a:endParaRPr lang="fr-FR" sz="200" b="1">
              <a:solidFill>
                <a:srgbClr val="002060"/>
              </a:solidFill>
            </a:endParaRPr>
          </a:p>
          <a:p>
            <a:pPr marL="285628" indent="-285628" algn="just">
              <a:buFont typeface="Arial"/>
              <a:buChar char="•"/>
            </a:pPr>
            <a:r>
              <a:rPr lang="fr-FR" sz="1600">
                <a:solidFill>
                  <a:srgbClr val="002060"/>
                </a:solidFill>
              </a:rPr>
              <a:t>Permet le calcul d’un indicateur synthétique : le retour sur investissement socio-économico-environnemental, parfois appelé </a:t>
            </a:r>
            <a:r>
              <a:rPr lang="fr-FR" sz="1600" b="1">
                <a:solidFill>
                  <a:srgbClr val="002060"/>
                </a:solidFill>
              </a:rPr>
              <a:t>SROI</a:t>
            </a:r>
            <a:endParaRPr lang="fr-FR" sz="800">
              <a:solidFill>
                <a:srgbClr val="002060"/>
              </a:solidFill>
            </a:endParaRPr>
          </a:p>
        </p:txBody>
      </p:sp>
      <p:sp>
        <p:nvSpPr>
          <p:cNvPr id="3" name="Espace réservé du numéro de diapositive 2">
            <a:extLst>
              <a:ext uri="{FF2B5EF4-FFF2-40B4-BE49-F238E27FC236}">
                <a16:creationId xmlns:a16="http://schemas.microsoft.com/office/drawing/2014/main" id="{5A8DB1D5-CF09-00C8-DB29-1C0D51AE1E70}"/>
              </a:ext>
            </a:extLst>
          </p:cNvPr>
          <p:cNvSpPr>
            <a:spLocks noGrp="1"/>
          </p:cNvSpPr>
          <p:nvPr>
            <p:ph type="sldNum" sz="quarter" idx="12"/>
          </p:nvPr>
        </p:nvSpPr>
        <p:spPr/>
        <p:txBody>
          <a:bodyPr/>
          <a:lstStyle/>
          <a:p>
            <a:fld id="{3797124D-110B-40F6-AD5D-61A9D620943F}" type="slidenum">
              <a:rPr lang="fr-FR" smtClean="0"/>
              <a:t>6</a:t>
            </a:fld>
            <a:endParaRPr lang="fr-FR"/>
          </a:p>
        </p:txBody>
      </p:sp>
    </p:spTree>
    <p:extLst>
      <p:ext uri="{BB962C8B-B14F-4D97-AF65-F5344CB8AC3E}">
        <p14:creationId xmlns:p14="http://schemas.microsoft.com/office/powerpoint/2010/main" val="24149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159465"/>
            <a:ext cx="11020927" cy="685543"/>
          </a:xfrm>
        </p:spPr>
        <p:txBody>
          <a:bodyPr>
            <a:normAutofit/>
          </a:bodyPr>
          <a:lstStyle/>
          <a:p>
            <a:pPr algn="ctr"/>
            <a:r>
              <a:rPr lang="fr-FR" sz="3600" dirty="0">
                <a:solidFill>
                  <a:srgbClr val="002060"/>
                </a:solidFill>
              </a:rPr>
              <a:t>Cadre de l’étude 1/2</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327307" y="1032361"/>
            <a:ext cx="11537382" cy="5016758"/>
          </a:xfrm>
          <a:prstGeom prst="rect">
            <a:avLst/>
          </a:prstGeom>
          <a:noFill/>
        </p:spPr>
        <p:txBody>
          <a:bodyPr wrap="square" rtlCol="0">
            <a:spAutoFit/>
          </a:bodyPr>
          <a:lstStyle/>
          <a:p>
            <a:pPr algn="just"/>
            <a:r>
              <a:rPr lang="fr-FR" sz="1600" dirty="0">
                <a:solidFill>
                  <a:srgbClr val="002060"/>
                </a:solidFill>
              </a:rPr>
              <a:t>Cette étude est basée sur l’ensemble des logements sociaux étudiants en France métropolitaine. Bien que l’ensemble des données ne proviennent pas nécessairement d’une même année, le recueil de celles-ci a été élaboré avec soin afin de ne pas traiter des données trop anciennes (données comprises entre 2016 et 2021).</a:t>
            </a:r>
          </a:p>
          <a:p>
            <a:pPr algn="just"/>
            <a:endParaRPr lang="fr-FR" sz="1600" dirty="0">
              <a:solidFill>
                <a:srgbClr val="002060"/>
              </a:solidFill>
            </a:endParaRPr>
          </a:p>
          <a:p>
            <a:pPr algn="just"/>
            <a:r>
              <a:rPr lang="fr-FR" sz="1600" dirty="0">
                <a:solidFill>
                  <a:srgbClr val="002060"/>
                </a:solidFill>
              </a:rPr>
              <a:t>Il existe plusieurs types de logement étudiant existants en France présentant chacun des caractéristiques qui leur sont propres, notamment au niveau des profils d’étudiants accueillis mais aussi sur la nature des logements (niveau de service différent, localisation, date de construction, modèle financier…) :</a:t>
            </a:r>
          </a:p>
          <a:p>
            <a:pPr algn="just"/>
            <a:endParaRPr lang="fr-FR" sz="1600" u="sng" dirty="0">
              <a:solidFill>
                <a:srgbClr val="002060"/>
              </a:solidFill>
            </a:endParaRPr>
          </a:p>
          <a:p>
            <a:pPr algn="just"/>
            <a:r>
              <a:rPr lang="fr-FR" sz="1600" u="sng" dirty="0">
                <a:solidFill>
                  <a:srgbClr val="002060"/>
                </a:solidFill>
              </a:rPr>
              <a:t>Les Cités Universitaires </a:t>
            </a:r>
            <a:r>
              <a:rPr lang="fr-FR" sz="1600" dirty="0">
                <a:solidFill>
                  <a:srgbClr val="002060"/>
                </a:solidFill>
              </a:rPr>
              <a:t>: ces résidences, propriétés et sous gestion des CROUS, sont constituées de chambres traditionnelles (à partir de 9m² avec salles de bain et cuisine parfois communes) et de petits studios. Si les tarifs sont les plus bas du marché locatif étudiant, permettant ainsi l’accès au logement aux étudiants les plus précaires, certains de ces logements sont aujourd’hui obsolètes. La construction de nouvelles Cités U n’est plus d’actualité mais des programmes de réhabilitation sont en cours. </a:t>
            </a:r>
          </a:p>
          <a:p>
            <a:pPr algn="just"/>
            <a:endParaRPr lang="fr-FR" sz="1600" dirty="0">
              <a:solidFill>
                <a:srgbClr val="002060"/>
              </a:solidFill>
            </a:endParaRPr>
          </a:p>
          <a:p>
            <a:pPr algn="just"/>
            <a:r>
              <a:rPr lang="fr-FR" sz="1600" u="sng" dirty="0">
                <a:solidFill>
                  <a:srgbClr val="002060"/>
                </a:solidFill>
              </a:rPr>
              <a:t>Les foyers étudiants </a:t>
            </a:r>
            <a:r>
              <a:rPr lang="fr-FR" sz="1600" dirty="0">
                <a:solidFill>
                  <a:srgbClr val="002060"/>
                </a:solidFill>
              </a:rPr>
              <a:t>: plutôt en priorité pour les jeunes actifs mais aussi accessibles pour les étudiants, ces foyers privés proposent des chambres individuelles, collectives ou des studios. Comme pour les Cités U, les cuisines et salles de bain sont souvent partagées. Les tarifs sont plus bas que pour des studios sur le parc privé mais plus élevés que les résidences et cités universitaires. </a:t>
            </a:r>
          </a:p>
          <a:p>
            <a:pPr algn="just"/>
            <a:endParaRPr lang="fr-FR" sz="1600" dirty="0">
              <a:solidFill>
                <a:srgbClr val="002060"/>
              </a:solidFill>
            </a:endParaRPr>
          </a:p>
          <a:p>
            <a:pPr algn="just"/>
            <a:r>
              <a:rPr lang="fr-FR" sz="1600" u="sng" dirty="0">
                <a:solidFill>
                  <a:srgbClr val="002060"/>
                </a:solidFill>
              </a:rPr>
              <a:t>Les résidences étudiantes privées </a:t>
            </a:r>
            <a:r>
              <a:rPr lang="fr-FR" sz="1600" dirty="0">
                <a:solidFill>
                  <a:srgbClr val="002060"/>
                </a:solidFill>
              </a:rPr>
              <a:t>: les logements de ces résidences sont généralement plus modernes que les logements des Cités U. L’offre de services est très complète (laverie, linge, parking, salles de travail, salle commune, salle de sport…) mais ces résidences, qui ne sont pas conventionnées, n’ont pas une vocation sociale et proposent des loyers relativement onéreux.</a:t>
            </a:r>
          </a:p>
        </p:txBody>
      </p:sp>
      <p:sp>
        <p:nvSpPr>
          <p:cNvPr id="3" name="Espace réservé du numéro de diapositive 2">
            <a:extLst>
              <a:ext uri="{FF2B5EF4-FFF2-40B4-BE49-F238E27FC236}">
                <a16:creationId xmlns:a16="http://schemas.microsoft.com/office/drawing/2014/main" id="{1CEDBD6E-9802-CBEA-68CC-39D104B1CC6C}"/>
              </a:ext>
            </a:extLst>
          </p:cNvPr>
          <p:cNvSpPr>
            <a:spLocks noGrp="1"/>
          </p:cNvSpPr>
          <p:nvPr>
            <p:ph type="sldNum" sz="quarter" idx="12"/>
          </p:nvPr>
        </p:nvSpPr>
        <p:spPr/>
        <p:txBody>
          <a:bodyPr/>
          <a:lstStyle/>
          <a:p>
            <a:fld id="{3797124D-110B-40F6-AD5D-61A9D620943F}" type="slidenum">
              <a:rPr lang="fr-FR" smtClean="0"/>
              <a:t>7</a:t>
            </a:fld>
            <a:endParaRPr lang="fr-FR"/>
          </a:p>
        </p:txBody>
      </p:sp>
    </p:spTree>
    <p:extLst>
      <p:ext uri="{BB962C8B-B14F-4D97-AF65-F5344CB8AC3E}">
        <p14:creationId xmlns:p14="http://schemas.microsoft.com/office/powerpoint/2010/main" val="331056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159465"/>
            <a:ext cx="11020927" cy="685543"/>
          </a:xfrm>
        </p:spPr>
        <p:txBody>
          <a:bodyPr>
            <a:normAutofit/>
          </a:bodyPr>
          <a:lstStyle/>
          <a:p>
            <a:pPr algn="ctr"/>
            <a:r>
              <a:rPr lang="fr-FR" sz="3600" dirty="0">
                <a:solidFill>
                  <a:srgbClr val="002060"/>
                </a:solidFill>
              </a:rPr>
              <a:t>Cadre de l’étude 2/2</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327307" y="1278583"/>
            <a:ext cx="11537382" cy="4770537"/>
          </a:xfrm>
          <a:prstGeom prst="rect">
            <a:avLst/>
          </a:prstGeom>
          <a:noFill/>
        </p:spPr>
        <p:txBody>
          <a:bodyPr wrap="square" rtlCol="0">
            <a:spAutoFit/>
          </a:bodyPr>
          <a:lstStyle/>
          <a:p>
            <a:pPr algn="just"/>
            <a:r>
              <a:rPr lang="fr-FR" sz="1600" b="1" u="sng" dirty="0">
                <a:solidFill>
                  <a:srgbClr val="4FB3BD"/>
                </a:solidFill>
              </a:rPr>
              <a:t>Les résidences étudiantes conventionnées </a:t>
            </a:r>
            <a:r>
              <a:rPr lang="fr-FR" sz="1600" dirty="0">
                <a:solidFill>
                  <a:srgbClr val="002060"/>
                </a:solidFill>
              </a:rPr>
              <a:t>: on distingue 4 cas de figure dans cette catégorie :</a:t>
            </a:r>
          </a:p>
          <a:p>
            <a:pPr marL="285750" indent="-285750" algn="just">
              <a:buFont typeface="Arial" panose="020B0604020202020204" pitchFamily="34" charset="0"/>
              <a:buChar char="•"/>
            </a:pPr>
            <a:r>
              <a:rPr lang="fr-FR" sz="1600" dirty="0">
                <a:solidFill>
                  <a:srgbClr val="002060"/>
                </a:solidFill>
              </a:rPr>
              <a:t>Les résidences conventionnées, propriété et gestion CROUS</a:t>
            </a:r>
          </a:p>
          <a:p>
            <a:pPr marL="285750" indent="-285750" algn="just">
              <a:buFont typeface="Arial" panose="020B0604020202020204" pitchFamily="34" charset="0"/>
              <a:buChar char="•"/>
            </a:pPr>
            <a:r>
              <a:rPr lang="fr-FR" sz="1600" dirty="0">
                <a:solidFill>
                  <a:srgbClr val="002060"/>
                </a:solidFill>
              </a:rPr>
              <a:t>Les résidences conventionnées, propriété bailleur social et gestion CROUS</a:t>
            </a:r>
          </a:p>
          <a:p>
            <a:pPr marL="285750" indent="-285750" algn="just">
              <a:buFont typeface="Arial" panose="020B0604020202020204" pitchFamily="34" charset="0"/>
              <a:buChar char="•"/>
            </a:pPr>
            <a:r>
              <a:rPr lang="fr-FR" sz="1600" dirty="0">
                <a:solidFill>
                  <a:srgbClr val="002060"/>
                </a:solidFill>
              </a:rPr>
              <a:t>Les résidences conventionnées, propriété bailleur social et gestion association spécialisée (à but non lucratif)</a:t>
            </a:r>
          </a:p>
          <a:p>
            <a:pPr marL="285750" indent="-285750" algn="just">
              <a:buFont typeface="Arial" panose="020B0604020202020204" pitchFamily="34" charset="0"/>
              <a:buChar char="•"/>
            </a:pPr>
            <a:r>
              <a:rPr lang="fr-FR" sz="1600" dirty="0">
                <a:solidFill>
                  <a:srgbClr val="002060"/>
                </a:solidFill>
              </a:rPr>
              <a:t>Les résidences conventionnées, propriété bailleur social et gestion bailleur social (ex : </a:t>
            </a:r>
            <a:r>
              <a:rPr lang="fr-FR" sz="1600" dirty="0" err="1">
                <a:solidFill>
                  <a:srgbClr val="002060"/>
                </a:solidFill>
              </a:rPr>
              <a:t>Espacil</a:t>
            </a:r>
            <a:r>
              <a:rPr lang="fr-FR" sz="1600" dirty="0">
                <a:solidFill>
                  <a:srgbClr val="002060"/>
                </a:solidFill>
              </a:rPr>
              <a:t>)</a:t>
            </a:r>
          </a:p>
          <a:p>
            <a:pPr algn="just"/>
            <a:r>
              <a:rPr lang="fr-FR" sz="1600" dirty="0">
                <a:solidFill>
                  <a:srgbClr val="002060"/>
                </a:solidFill>
              </a:rPr>
              <a:t>Le niveau de service de ces résidences est de qualité avec des salles de travail, laveries, espaces étudiants, etc. à des prix en deçà du parc privé. La qualité de l’offre justifie des tarifs plus élevés qu’en Cité U. </a:t>
            </a:r>
          </a:p>
          <a:p>
            <a:pPr algn="just"/>
            <a:endParaRPr lang="fr-FR" sz="1600" dirty="0">
              <a:solidFill>
                <a:srgbClr val="002060"/>
              </a:solidFill>
            </a:endParaRPr>
          </a:p>
          <a:p>
            <a:pPr algn="just"/>
            <a:r>
              <a:rPr lang="fr-FR" sz="1600" b="1" dirty="0">
                <a:solidFill>
                  <a:srgbClr val="002060"/>
                </a:solidFill>
              </a:rPr>
              <a:t>Dans le cadre de notre étude, nous nous intéressons à ce dernier type de logement étudiant et en particulier aux 3 derniers cas de figure </a:t>
            </a:r>
            <a:r>
              <a:rPr lang="fr-FR" sz="1600" dirty="0">
                <a:solidFill>
                  <a:srgbClr val="002060"/>
                </a:solidFill>
              </a:rPr>
              <a:t>qui constituent le logement social étudiant (le modèle financier du CROUS en tant que propriétaire étant particulier). </a:t>
            </a:r>
          </a:p>
          <a:p>
            <a:pPr algn="just"/>
            <a:endParaRPr lang="fr-FR" sz="1600" dirty="0">
              <a:solidFill>
                <a:srgbClr val="002060"/>
              </a:solidFill>
            </a:endParaRPr>
          </a:p>
          <a:p>
            <a:pPr algn="just"/>
            <a:r>
              <a:rPr lang="fr-FR" sz="1600" dirty="0">
                <a:solidFill>
                  <a:srgbClr val="002060"/>
                </a:solidFill>
              </a:rPr>
              <a:t>A noter qu’il existe également des logements sociaux familiaux qui accueillent des étudiants, au sein d’immeubles qui ne sont pas des résidences étudiantes. Ces derniers sont utiles dans un contexte de sous-offre des résidences étudiantes par rapport à la demande et sont désormais plus accessibles depuis la loi ELAN malgré la forte mobilité des étudiants. Cependant, on ne retrouve pas l’avantage des résidences étudiantes, notamment en termes de services et d’échanges avec les autres étudiants. </a:t>
            </a:r>
          </a:p>
          <a:p>
            <a:pPr algn="just"/>
            <a:endParaRPr lang="fr-FR" sz="1600" dirty="0">
              <a:solidFill>
                <a:srgbClr val="002060"/>
              </a:solidFill>
            </a:endParaRPr>
          </a:p>
          <a:p>
            <a:pPr algn="just"/>
            <a:r>
              <a:rPr lang="fr-FR" sz="1600" b="1" dirty="0">
                <a:solidFill>
                  <a:srgbClr val="4FB3BD"/>
                </a:solidFill>
              </a:rPr>
              <a:t>Le périmètre de l’étude inclut ainsi les résidences étudiantes HLM appartenant à des bailleurs sociaux, gérées par ces mêmes bailleurs ou pas des organismes spécialisés (Crous ou autres). Par ailleurs, il est à noter que l’étude se concentre sur les logements sociaux étudiants individuels (studio/T1) uniquement.</a:t>
            </a:r>
          </a:p>
        </p:txBody>
      </p:sp>
      <p:sp>
        <p:nvSpPr>
          <p:cNvPr id="3" name="Rectangle 2">
            <a:extLst>
              <a:ext uri="{FF2B5EF4-FFF2-40B4-BE49-F238E27FC236}">
                <a16:creationId xmlns:a16="http://schemas.microsoft.com/office/drawing/2014/main" id="{3D87A69D-D971-D9C1-750B-2BCC8B3D06B0}"/>
              </a:ext>
            </a:extLst>
          </p:cNvPr>
          <p:cNvSpPr/>
          <p:nvPr/>
        </p:nvSpPr>
        <p:spPr>
          <a:xfrm>
            <a:off x="354330" y="1817370"/>
            <a:ext cx="9498330" cy="74295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space réservé du numéro de diapositive 3">
            <a:extLst>
              <a:ext uri="{FF2B5EF4-FFF2-40B4-BE49-F238E27FC236}">
                <a16:creationId xmlns:a16="http://schemas.microsoft.com/office/drawing/2014/main" id="{2B99EBF5-1A63-9483-8640-24D0B3CB0061}"/>
              </a:ext>
            </a:extLst>
          </p:cNvPr>
          <p:cNvSpPr>
            <a:spLocks noGrp="1"/>
          </p:cNvSpPr>
          <p:nvPr>
            <p:ph type="sldNum" sz="quarter" idx="12"/>
          </p:nvPr>
        </p:nvSpPr>
        <p:spPr/>
        <p:txBody>
          <a:bodyPr/>
          <a:lstStyle/>
          <a:p>
            <a:fld id="{3797124D-110B-40F6-AD5D-61A9D620943F}" type="slidenum">
              <a:rPr lang="fr-FR" smtClean="0"/>
              <a:t>8</a:t>
            </a:fld>
            <a:endParaRPr lang="fr-FR"/>
          </a:p>
        </p:txBody>
      </p:sp>
    </p:spTree>
    <p:extLst>
      <p:ext uri="{BB962C8B-B14F-4D97-AF65-F5344CB8AC3E}">
        <p14:creationId xmlns:p14="http://schemas.microsoft.com/office/powerpoint/2010/main" val="267901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A8F5F-68FA-443E-915C-94C9398DE750}"/>
              </a:ext>
            </a:extLst>
          </p:cNvPr>
          <p:cNvSpPr>
            <a:spLocks noGrp="1"/>
          </p:cNvSpPr>
          <p:nvPr>
            <p:ph type="title"/>
          </p:nvPr>
        </p:nvSpPr>
        <p:spPr>
          <a:xfrm>
            <a:off x="585535" y="159465"/>
            <a:ext cx="11020927" cy="685543"/>
          </a:xfrm>
        </p:spPr>
        <p:txBody>
          <a:bodyPr>
            <a:normAutofit/>
          </a:bodyPr>
          <a:lstStyle/>
          <a:p>
            <a:pPr algn="ctr"/>
            <a:r>
              <a:rPr lang="fr-FR" sz="3600" dirty="0">
                <a:solidFill>
                  <a:srgbClr val="002060"/>
                </a:solidFill>
              </a:rPr>
              <a:t>Exemple de résidence étudiante conventionnée</a:t>
            </a:r>
          </a:p>
        </p:txBody>
      </p:sp>
      <p:sp>
        <p:nvSpPr>
          <p:cNvPr id="23" name="Rectangle 22">
            <a:extLst>
              <a:ext uri="{FF2B5EF4-FFF2-40B4-BE49-F238E27FC236}">
                <a16:creationId xmlns:a16="http://schemas.microsoft.com/office/drawing/2014/main" id="{1F04B769-B207-A449-A59C-3130F286D4E9}"/>
              </a:ext>
            </a:extLst>
          </p:cNvPr>
          <p:cNvSpPr/>
          <p:nvPr/>
        </p:nvSpPr>
        <p:spPr>
          <a:xfrm>
            <a:off x="0" y="6236473"/>
            <a:ext cx="1359568" cy="6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252231B-C24B-3B49-81B4-C99513FCD58C}"/>
              </a:ext>
            </a:extLst>
          </p:cNvPr>
          <p:cNvSpPr txBox="1"/>
          <p:nvPr/>
        </p:nvSpPr>
        <p:spPr>
          <a:xfrm>
            <a:off x="7089613" y="2092212"/>
            <a:ext cx="4893280" cy="4278094"/>
          </a:xfrm>
          <a:prstGeom prst="rect">
            <a:avLst/>
          </a:prstGeom>
          <a:noFill/>
        </p:spPr>
        <p:txBody>
          <a:bodyPr wrap="square" rtlCol="0">
            <a:spAutoFit/>
          </a:bodyPr>
          <a:lstStyle/>
          <a:p>
            <a:pPr algn="just"/>
            <a:r>
              <a:rPr lang="fr-FR" sz="1600" dirty="0">
                <a:solidFill>
                  <a:srgbClr val="002060"/>
                </a:solidFill>
              </a:rPr>
              <a:t>Pour cette résidence : </a:t>
            </a:r>
          </a:p>
          <a:p>
            <a:pPr marL="285750" indent="-285750" algn="just">
              <a:buFont typeface="Wingdings" panose="05000000000000000000" pitchFamily="2" charset="2"/>
              <a:buChar char="v"/>
            </a:pPr>
            <a:r>
              <a:rPr lang="fr-FR" sz="1600" dirty="0">
                <a:solidFill>
                  <a:srgbClr val="002060"/>
                </a:solidFill>
              </a:rPr>
              <a:t>Logements en priorités aux étudiants boursiers, alternants, apprentis, stagiaires et étudiants salariés… (critères de cotation propres à </a:t>
            </a:r>
            <a:r>
              <a:rPr lang="fr-FR" sz="1600" dirty="0" err="1">
                <a:solidFill>
                  <a:srgbClr val="002060"/>
                </a:solidFill>
              </a:rPr>
              <a:t>Espacil</a:t>
            </a:r>
            <a:r>
              <a:rPr lang="fr-FR" sz="1600" dirty="0">
                <a:solidFill>
                  <a:srgbClr val="002060"/>
                </a:solidFill>
              </a:rPr>
              <a:t>)</a:t>
            </a:r>
          </a:p>
          <a:p>
            <a:pPr marL="285750" indent="-285750" algn="just">
              <a:buFont typeface="Wingdings" panose="05000000000000000000" pitchFamily="2" charset="2"/>
              <a:buChar char="v"/>
            </a:pPr>
            <a:r>
              <a:rPr lang="fr-FR" sz="1600" dirty="0">
                <a:solidFill>
                  <a:srgbClr val="002060"/>
                </a:solidFill>
              </a:rPr>
              <a:t>Services : laverie (3€), gestion de proximité, local vélo, parking…</a:t>
            </a:r>
          </a:p>
          <a:p>
            <a:pPr marL="285750" indent="-285750" algn="just">
              <a:buFont typeface="Wingdings" panose="05000000000000000000" pitchFamily="2" charset="2"/>
              <a:buChar char="v"/>
            </a:pPr>
            <a:r>
              <a:rPr lang="fr-FR" sz="1600" dirty="0">
                <a:solidFill>
                  <a:srgbClr val="002060"/>
                </a:solidFill>
              </a:rPr>
              <a:t>Logements meublés : kitchenette, bureau, placard…</a:t>
            </a:r>
          </a:p>
          <a:p>
            <a:pPr marL="285750" indent="-285750" algn="just">
              <a:buFont typeface="Wingdings" panose="05000000000000000000" pitchFamily="2" charset="2"/>
              <a:buChar char="v"/>
            </a:pPr>
            <a:r>
              <a:rPr lang="fr-FR" sz="1600" dirty="0">
                <a:solidFill>
                  <a:srgbClr val="002060"/>
                </a:solidFill>
              </a:rPr>
              <a:t>Située à quelques minutes des grandes écoles et du centre-ville de Lorient</a:t>
            </a:r>
          </a:p>
          <a:p>
            <a:pPr marL="285750" indent="-285750" algn="just">
              <a:buFont typeface="Wingdings" panose="05000000000000000000" pitchFamily="2" charset="2"/>
              <a:buChar char="v"/>
            </a:pPr>
            <a:r>
              <a:rPr lang="fr-FR" sz="1600" dirty="0">
                <a:solidFill>
                  <a:srgbClr val="002060"/>
                </a:solidFill>
              </a:rPr>
              <a:t>Loyer mensuel à partir de 267€</a:t>
            </a:r>
          </a:p>
          <a:p>
            <a:pPr marL="285750" indent="-285750" algn="just">
              <a:buFont typeface="Wingdings" panose="05000000000000000000" pitchFamily="2" charset="2"/>
              <a:buChar char="v"/>
            </a:pPr>
            <a:r>
              <a:rPr lang="fr-FR" sz="1600" dirty="0">
                <a:solidFill>
                  <a:srgbClr val="002060"/>
                </a:solidFill>
              </a:rPr>
              <a:t>Droit à l’APL</a:t>
            </a:r>
          </a:p>
          <a:p>
            <a:pPr marL="285750" indent="-285750" algn="just">
              <a:buFont typeface="Wingdings" panose="05000000000000000000" pitchFamily="2" charset="2"/>
              <a:buChar char="v"/>
            </a:pPr>
            <a:endParaRPr lang="fr-FR" sz="1600" dirty="0">
              <a:solidFill>
                <a:srgbClr val="002060"/>
              </a:solidFill>
            </a:endParaRPr>
          </a:p>
          <a:p>
            <a:pPr marL="285750" indent="-285750" algn="just">
              <a:buFont typeface="Wingdings" panose="05000000000000000000" pitchFamily="2" charset="2"/>
              <a:buChar char="v"/>
            </a:pPr>
            <a:r>
              <a:rPr lang="fr-FR" sz="1600" dirty="0">
                <a:solidFill>
                  <a:srgbClr val="002060"/>
                </a:solidFill>
              </a:rPr>
              <a:t>En fonction des résidences et des bailleurs sociaux, dispositifs PLS ou PLUS : plafond de revenus annuels de l’étudiant compris entre 20 966€ et 27 256€ hors IDF</a:t>
            </a:r>
          </a:p>
          <a:p>
            <a:pPr marL="285750" indent="-285750" algn="just">
              <a:buFont typeface="Wingdings" panose="05000000000000000000" pitchFamily="2" charset="2"/>
              <a:buChar char="v"/>
            </a:pPr>
            <a:endParaRPr lang="fr-FR" sz="1600" dirty="0">
              <a:solidFill>
                <a:srgbClr val="002060"/>
              </a:solidFill>
            </a:endParaRPr>
          </a:p>
        </p:txBody>
      </p:sp>
      <p:sp>
        <p:nvSpPr>
          <p:cNvPr id="3" name="ZoneTexte 2">
            <a:extLst>
              <a:ext uri="{FF2B5EF4-FFF2-40B4-BE49-F238E27FC236}">
                <a16:creationId xmlns:a16="http://schemas.microsoft.com/office/drawing/2014/main" id="{48EFED65-C285-8E61-B34D-C9A3B936930A}"/>
              </a:ext>
            </a:extLst>
          </p:cNvPr>
          <p:cNvSpPr txBox="1"/>
          <p:nvPr/>
        </p:nvSpPr>
        <p:spPr>
          <a:xfrm>
            <a:off x="1613635" y="1467313"/>
            <a:ext cx="4319332" cy="338554"/>
          </a:xfrm>
          <a:prstGeom prst="rect">
            <a:avLst/>
          </a:prstGeom>
          <a:noFill/>
        </p:spPr>
        <p:txBody>
          <a:bodyPr wrap="square" rtlCol="0">
            <a:spAutoFit/>
          </a:bodyPr>
          <a:lstStyle/>
          <a:p>
            <a:pPr algn="just"/>
            <a:r>
              <a:rPr lang="fr-FR" sz="1600" dirty="0">
                <a:solidFill>
                  <a:srgbClr val="002060"/>
                </a:solidFill>
              </a:rPr>
              <a:t>Résidence à Lorient de l’ESH </a:t>
            </a:r>
            <a:r>
              <a:rPr lang="fr-FR" sz="1600" dirty="0" err="1">
                <a:solidFill>
                  <a:srgbClr val="002060"/>
                </a:solidFill>
              </a:rPr>
              <a:t>Espacil</a:t>
            </a:r>
            <a:r>
              <a:rPr lang="fr-FR" sz="1600" dirty="0">
                <a:solidFill>
                  <a:srgbClr val="002060"/>
                </a:solidFill>
              </a:rPr>
              <a:t> – T1 18-24m²</a:t>
            </a:r>
          </a:p>
        </p:txBody>
      </p:sp>
      <p:pic>
        <p:nvPicPr>
          <p:cNvPr id="4" name="Image 3">
            <a:extLst>
              <a:ext uri="{FF2B5EF4-FFF2-40B4-BE49-F238E27FC236}">
                <a16:creationId xmlns:a16="http://schemas.microsoft.com/office/drawing/2014/main" id="{9AB4AB53-843E-C8DD-A185-830DF5AB1A95}"/>
              </a:ext>
            </a:extLst>
          </p:cNvPr>
          <p:cNvPicPr>
            <a:picLocks noChangeAspect="1"/>
          </p:cNvPicPr>
          <p:nvPr/>
        </p:nvPicPr>
        <p:blipFill>
          <a:blip r:embed="rId2"/>
          <a:stretch>
            <a:fillRect/>
          </a:stretch>
        </p:blipFill>
        <p:spPr>
          <a:xfrm>
            <a:off x="679784" y="1984744"/>
            <a:ext cx="2763722" cy="2036427"/>
          </a:xfrm>
          <a:prstGeom prst="rect">
            <a:avLst/>
          </a:prstGeom>
        </p:spPr>
      </p:pic>
      <p:pic>
        <p:nvPicPr>
          <p:cNvPr id="5" name="Image 4">
            <a:extLst>
              <a:ext uri="{FF2B5EF4-FFF2-40B4-BE49-F238E27FC236}">
                <a16:creationId xmlns:a16="http://schemas.microsoft.com/office/drawing/2014/main" id="{D2621CC7-84C1-1104-B9FA-9C3B11BBB5CD}"/>
              </a:ext>
            </a:extLst>
          </p:cNvPr>
          <p:cNvPicPr>
            <a:picLocks noChangeAspect="1"/>
          </p:cNvPicPr>
          <p:nvPr/>
        </p:nvPicPr>
        <p:blipFill>
          <a:blip r:embed="rId3"/>
          <a:stretch>
            <a:fillRect/>
          </a:stretch>
        </p:blipFill>
        <p:spPr>
          <a:xfrm>
            <a:off x="4030454" y="1984743"/>
            <a:ext cx="2763722" cy="2036427"/>
          </a:xfrm>
          <a:prstGeom prst="rect">
            <a:avLst/>
          </a:prstGeom>
        </p:spPr>
      </p:pic>
      <p:pic>
        <p:nvPicPr>
          <p:cNvPr id="6" name="Image 5">
            <a:extLst>
              <a:ext uri="{FF2B5EF4-FFF2-40B4-BE49-F238E27FC236}">
                <a16:creationId xmlns:a16="http://schemas.microsoft.com/office/drawing/2014/main" id="{905B83F7-E1BA-4558-6267-0E6344DCD79F}"/>
              </a:ext>
            </a:extLst>
          </p:cNvPr>
          <p:cNvPicPr>
            <a:picLocks noChangeAspect="1"/>
          </p:cNvPicPr>
          <p:nvPr/>
        </p:nvPicPr>
        <p:blipFill>
          <a:blip r:embed="rId4"/>
          <a:stretch>
            <a:fillRect/>
          </a:stretch>
        </p:blipFill>
        <p:spPr>
          <a:xfrm>
            <a:off x="679784" y="4200046"/>
            <a:ext cx="2763722" cy="2036427"/>
          </a:xfrm>
          <a:prstGeom prst="rect">
            <a:avLst/>
          </a:prstGeom>
        </p:spPr>
      </p:pic>
      <p:pic>
        <p:nvPicPr>
          <p:cNvPr id="7" name="Image 6">
            <a:extLst>
              <a:ext uri="{FF2B5EF4-FFF2-40B4-BE49-F238E27FC236}">
                <a16:creationId xmlns:a16="http://schemas.microsoft.com/office/drawing/2014/main" id="{D7B222E4-AEB3-9BAE-0501-14A812157F2B}"/>
              </a:ext>
            </a:extLst>
          </p:cNvPr>
          <p:cNvPicPr>
            <a:picLocks noChangeAspect="1"/>
          </p:cNvPicPr>
          <p:nvPr/>
        </p:nvPicPr>
        <p:blipFill>
          <a:blip r:embed="rId5"/>
          <a:stretch>
            <a:fillRect/>
          </a:stretch>
        </p:blipFill>
        <p:spPr>
          <a:xfrm>
            <a:off x="4030453" y="4200046"/>
            <a:ext cx="2763723" cy="2036427"/>
          </a:xfrm>
          <a:prstGeom prst="rect">
            <a:avLst/>
          </a:prstGeom>
        </p:spPr>
      </p:pic>
      <p:sp>
        <p:nvSpPr>
          <p:cNvPr id="8" name="Espace réservé du numéro de diapositive 7">
            <a:extLst>
              <a:ext uri="{FF2B5EF4-FFF2-40B4-BE49-F238E27FC236}">
                <a16:creationId xmlns:a16="http://schemas.microsoft.com/office/drawing/2014/main" id="{43802B17-F074-16DD-7343-0E5AD6454C9B}"/>
              </a:ext>
            </a:extLst>
          </p:cNvPr>
          <p:cNvSpPr>
            <a:spLocks noGrp="1"/>
          </p:cNvSpPr>
          <p:nvPr>
            <p:ph type="sldNum" sz="quarter" idx="12"/>
          </p:nvPr>
        </p:nvSpPr>
        <p:spPr/>
        <p:txBody>
          <a:bodyPr/>
          <a:lstStyle/>
          <a:p>
            <a:fld id="{3797124D-110B-40F6-AD5D-61A9D620943F}" type="slidenum">
              <a:rPr lang="fr-FR" smtClean="0"/>
              <a:t>9</a:t>
            </a:fld>
            <a:endParaRPr lang="fr-FR"/>
          </a:p>
        </p:txBody>
      </p:sp>
    </p:spTree>
    <p:extLst>
      <p:ext uri="{BB962C8B-B14F-4D97-AF65-F5344CB8AC3E}">
        <p14:creationId xmlns:p14="http://schemas.microsoft.com/office/powerpoint/2010/main" val="27879107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1450f3-bec2-4ff9-8847-79234b1303b7">
      <Terms xmlns="http://schemas.microsoft.com/office/infopath/2007/PartnerControls"/>
    </lcf76f155ced4ddcb4097134ff3c332f>
    <TaxCatchAll xmlns="941adea3-eedf-4e1c-bab9-7e6aecd36e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95B7C50A31364EB9CCCF195C071168" ma:contentTypeVersion="16" ma:contentTypeDescription="Crée un document." ma:contentTypeScope="" ma:versionID="0762705da97c5aae6729710a32bdd528">
  <xsd:schema xmlns:xsd="http://www.w3.org/2001/XMLSchema" xmlns:xs="http://www.w3.org/2001/XMLSchema" xmlns:p="http://schemas.microsoft.com/office/2006/metadata/properties" xmlns:ns2="941adea3-eedf-4e1c-bab9-7e6aecd36ee5" xmlns:ns3="6b1450f3-bec2-4ff9-8847-79234b1303b7" targetNamespace="http://schemas.microsoft.com/office/2006/metadata/properties" ma:root="true" ma:fieldsID="c8b01918699f153ec76f4dd7f4670391" ns2:_="" ns3:_="">
    <xsd:import namespace="941adea3-eedf-4e1c-bab9-7e6aecd36ee5"/>
    <xsd:import namespace="6b1450f3-bec2-4ff9-8847-79234b1303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adea3-eedf-4e1c-bab9-7e6aecd36ee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1cef1ebc-1c39-4093-b666-2bcbddefac5b}" ma:internalName="TaxCatchAll" ma:showField="CatchAllData" ma:web="941adea3-eedf-4e1c-bab9-7e6aecd36e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1450f3-bec2-4ff9-8847-79234b1303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4c27f78-3cae-4266-923f-44ad8eaee3a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614E5E-ACA1-4956-B0D8-E428814DF370}">
  <ds:schemaRefs>
    <ds:schemaRef ds:uri="6b1450f3-bec2-4ff9-8847-79234b1303b7"/>
    <ds:schemaRef ds:uri="941adea3-eedf-4e1c-bab9-7e6aecd36e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FF78E4-89FC-41A8-8E95-BB7770804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adea3-eedf-4e1c-bab9-7e6aecd36ee5"/>
    <ds:schemaRef ds:uri="6b1450f3-bec2-4ff9-8847-79234b130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68811D-6FD8-48AD-9CE5-1AC1983CC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1646</TotalTime>
  <Words>8400</Words>
  <Application>Microsoft Macintosh PowerPoint</Application>
  <PresentationFormat>Grand écran</PresentationFormat>
  <Paragraphs>545</Paragraphs>
  <Slides>28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Quicksand Book Regular</vt:lpstr>
      <vt:lpstr>Wingdings</vt:lpstr>
      <vt:lpstr>Thème Office</vt:lpstr>
      <vt:lpstr>Présentation PowerPoint</vt:lpstr>
      <vt:lpstr>Principaux enseignements de l’étude</vt:lpstr>
      <vt:lpstr>Sommaire</vt:lpstr>
      <vt:lpstr>Contexte</vt:lpstr>
      <vt:lpstr>Contexte</vt:lpstr>
      <vt:lpstr>L’évaluation socio-économique</vt:lpstr>
      <vt:lpstr>Cadre de l’étude 1/2</vt:lpstr>
      <vt:lpstr>Cadre de l’étude 2/2</vt:lpstr>
      <vt:lpstr>Exemple de résidence étudiante conventionnée</vt:lpstr>
      <vt:lpstr>Présentation PowerPoint</vt:lpstr>
      <vt:lpstr>Présentation PowerPoint</vt:lpstr>
      <vt:lpstr>Synthèse des stratégies de monétarisation des impacts – scénario 1 </vt:lpstr>
      <vt:lpstr>Synthèse des stratégies de monétarisation des impacts – scénario 2 </vt:lpstr>
      <vt:lpstr>Présentation PowerPoint</vt:lpstr>
      <vt:lpstr>Récapitulatif des bénéfices et des coûts agrégés sur 30 années pour 1 logement construit </vt:lpstr>
      <vt:lpstr>Bilan par acteur </vt:lpstr>
      <vt:lpstr>Perspectives sur l’objectif du plan “60 000 logements étudiants”</vt:lpstr>
      <vt:lpstr>Présentation PowerPoint</vt:lpstr>
      <vt:lpstr>Estimation de l’impact sur les coûts de construction</vt:lpstr>
      <vt:lpstr>Estimation de l’impact sur les loyers 1/3</vt:lpstr>
      <vt:lpstr>Estimation de l’impact sur les loyers 2/3</vt:lpstr>
      <vt:lpstr>Estimation de l’impact sur les loyers 3/3</vt:lpstr>
      <vt:lpstr>Estimation de l’impact sur les aides publiques au logement</vt:lpstr>
      <vt:lpstr>Estimation de l’impact sur la réussite en licence : mécanismes 1/2</vt:lpstr>
      <vt:lpstr>Estimation de l’impact sur la réussite en licence : mécanismes 2/2</vt:lpstr>
      <vt:lpstr>Estimation de l’impact sur la réussite en licence : calculs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Sabine Hubert</dc:creator>
  <cp:lastModifiedBy>Nicolas Delesque</cp:lastModifiedBy>
  <cp:revision>4</cp:revision>
  <dcterms:created xsi:type="dcterms:W3CDTF">2022-06-24T08:47:09Z</dcterms:created>
  <dcterms:modified xsi:type="dcterms:W3CDTF">2022-10-05T09:40:16Z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0x0101007195B7C50A31364EB9CCCF195C071168</vt:lpwstr>
  </property>
  <property fmtid="{D5CDD505-2E9C-101B-9397-08002B2CF9AE}" pid="3" name="MediaServiceImageTags">
    <vt:lpwstr/>
  </property>
</Properties>
</file>